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2"/>
  </p:notesMasterIdLst>
  <p:sldIdLst>
    <p:sldId id="306" r:id="rId5"/>
    <p:sldId id="307" r:id="rId6"/>
    <p:sldId id="308" r:id="rId7"/>
    <p:sldId id="309" r:id="rId8"/>
    <p:sldId id="294" r:id="rId9"/>
    <p:sldId id="313" r:id="rId10"/>
    <p:sldId id="304" r:id="rId11"/>
    <p:sldId id="314" r:id="rId12"/>
    <p:sldId id="315" r:id="rId13"/>
    <p:sldId id="316" r:id="rId14"/>
    <p:sldId id="305" r:id="rId15"/>
    <p:sldId id="317" r:id="rId16"/>
    <p:sldId id="319" r:id="rId17"/>
    <p:sldId id="318" r:id="rId18"/>
    <p:sldId id="311" r:id="rId19"/>
    <p:sldId id="312" r:id="rId20"/>
    <p:sldId id="32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DB158C-F70C-4CDB-8E42-4D3E8ADB969A}" v="879" dt="2023-12-06T07:00:05.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9" autoAdjust="0"/>
    <p:restoredTop sz="84967" autoAdjust="0"/>
  </p:normalViewPr>
  <p:slideViewPr>
    <p:cSldViewPr snapToGrid="0">
      <p:cViewPr varScale="1">
        <p:scale>
          <a:sx n="128" d="100"/>
          <a:sy n="128" d="100"/>
        </p:scale>
        <p:origin x="448" y="17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Wells" userId="43f533ca43f4f9a4" providerId="LiveId" clId="{46DB158C-F70C-4CDB-8E42-4D3E8ADB969A}"/>
    <pc:docChg chg="undo custSel addSld modSld">
      <pc:chgData name="James Wells" userId="43f533ca43f4f9a4" providerId="LiveId" clId="{46DB158C-F70C-4CDB-8E42-4D3E8ADB969A}" dt="2023-12-06T07:11:57.654" v="3589" actId="20577"/>
      <pc:docMkLst>
        <pc:docMk/>
      </pc:docMkLst>
      <pc:sldChg chg="modSp mod">
        <pc:chgData name="James Wells" userId="43f533ca43f4f9a4" providerId="LiveId" clId="{46DB158C-F70C-4CDB-8E42-4D3E8ADB969A}" dt="2023-12-06T07:08:37.654" v="3526"/>
        <pc:sldMkLst>
          <pc:docMk/>
          <pc:sldMk cId="3124766000" sldId="304"/>
        </pc:sldMkLst>
        <pc:spChg chg="mod">
          <ac:chgData name="James Wells" userId="43f533ca43f4f9a4" providerId="LiveId" clId="{46DB158C-F70C-4CDB-8E42-4D3E8ADB969A}" dt="2023-12-06T05:57:43.816" v="1851" actId="20577"/>
          <ac:spMkLst>
            <pc:docMk/>
            <pc:sldMk cId="3124766000" sldId="304"/>
            <ac:spMk id="6" creationId="{5A74CB9D-E60B-4C8A-B4E7-23BC1D9FA66E}"/>
          </ac:spMkLst>
        </pc:spChg>
        <pc:spChg chg="mod">
          <ac:chgData name="James Wells" userId="43f533ca43f4f9a4" providerId="LiveId" clId="{46DB158C-F70C-4CDB-8E42-4D3E8ADB969A}" dt="2023-12-06T07:08:37.654" v="3526"/>
          <ac:spMkLst>
            <pc:docMk/>
            <pc:sldMk cId="3124766000" sldId="304"/>
            <ac:spMk id="9" creationId="{A42EDB39-5E56-BA50-A0EA-085E66136EA2}"/>
          </ac:spMkLst>
        </pc:spChg>
      </pc:sldChg>
      <pc:sldChg chg="addSp delSp modSp mod">
        <pc:chgData name="James Wells" userId="43f533ca43f4f9a4" providerId="LiveId" clId="{46DB158C-F70C-4CDB-8E42-4D3E8ADB969A}" dt="2023-12-06T07:11:11.848" v="3583" actId="14100"/>
        <pc:sldMkLst>
          <pc:docMk/>
          <pc:sldMk cId="1403455250" sldId="305"/>
        </pc:sldMkLst>
        <pc:spChg chg="mod">
          <ac:chgData name="James Wells" userId="43f533ca43f4f9a4" providerId="LiveId" clId="{46DB158C-F70C-4CDB-8E42-4D3E8ADB969A}" dt="2023-12-06T05:04:49.327" v="886" actId="20577"/>
          <ac:spMkLst>
            <pc:docMk/>
            <pc:sldMk cId="1403455250" sldId="305"/>
            <ac:spMk id="2" creationId="{CFACDA59-55A0-4EA5-B3E4-646D1D3B4CEB}"/>
          </ac:spMkLst>
        </pc:spChg>
        <pc:spChg chg="mod">
          <ac:chgData name="James Wells" userId="43f533ca43f4f9a4" providerId="LiveId" clId="{46DB158C-F70C-4CDB-8E42-4D3E8ADB969A}" dt="2023-12-06T04:54:04.808" v="493" actId="1076"/>
          <ac:spMkLst>
            <pc:docMk/>
            <pc:sldMk cId="1403455250" sldId="305"/>
            <ac:spMk id="3" creationId="{D14ABC42-7E22-4F59-A0B6-AD98B5CAE0C5}"/>
          </ac:spMkLst>
        </pc:spChg>
        <pc:spChg chg="del mod">
          <ac:chgData name="James Wells" userId="43f533ca43f4f9a4" providerId="LiveId" clId="{46DB158C-F70C-4CDB-8E42-4D3E8ADB969A}" dt="2023-12-06T04:43:55.762" v="267" actId="478"/>
          <ac:spMkLst>
            <pc:docMk/>
            <pc:sldMk cId="1403455250" sldId="305"/>
            <ac:spMk id="4" creationId="{1FE9CB6C-6FF8-4B8C-9B41-2DDD39B25DE3}"/>
          </ac:spMkLst>
        </pc:spChg>
        <pc:spChg chg="del mod">
          <ac:chgData name="James Wells" userId="43f533ca43f4f9a4" providerId="LiveId" clId="{46DB158C-F70C-4CDB-8E42-4D3E8ADB969A}" dt="2023-12-06T04:47:54.829" v="347" actId="478"/>
          <ac:spMkLst>
            <pc:docMk/>
            <pc:sldMk cId="1403455250" sldId="305"/>
            <ac:spMk id="5" creationId="{2347FB98-C049-45C5-86B4-4CF44B247B2C}"/>
          </ac:spMkLst>
        </pc:spChg>
        <pc:spChg chg="del">
          <ac:chgData name="James Wells" userId="43f533ca43f4f9a4" providerId="LiveId" clId="{46DB158C-F70C-4CDB-8E42-4D3E8ADB969A}" dt="2023-12-06T04:47:52.932" v="346" actId="478"/>
          <ac:spMkLst>
            <pc:docMk/>
            <pc:sldMk cId="1403455250" sldId="305"/>
            <ac:spMk id="6" creationId="{5A74CB9D-E60B-4C8A-B4E7-23BC1D9FA66E}"/>
          </ac:spMkLst>
        </pc:spChg>
        <pc:spChg chg="add mod">
          <ac:chgData name="James Wells" userId="43f533ca43f4f9a4" providerId="LiveId" clId="{46DB158C-F70C-4CDB-8E42-4D3E8ADB969A}" dt="2023-12-06T04:47:39.035" v="344" actId="1076"/>
          <ac:spMkLst>
            <pc:docMk/>
            <pc:sldMk cId="1403455250" sldId="305"/>
            <ac:spMk id="7" creationId="{EFA8EE50-1FF0-F450-C9C8-36F36DAB4507}"/>
          </ac:spMkLst>
        </pc:spChg>
        <pc:spChg chg="add mod">
          <ac:chgData name="James Wells" userId="43f533ca43f4f9a4" providerId="LiveId" clId="{46DB158C-F70C-4CDB-8E42-4D3E8ADB969A}" dt="2023-12-06T04:47:45.647" v="345" actId="1076"/>
          <ac:spMkLst>
            <pc:docMk/>
            <pc:sldMk cId="1403455250" sldId="305"/>
            <ac:spMk id="8" creationId="{D919EE2D-99E5-1FB4-68BB-904CD454D10B}"/>
          </ac:spMkLst>
        </pc:spChg>
        <pc:spChg chg="add mod">
          <ac:chgData name="James Wells" userId="43f533ca43f4f9a4" providerId="LiveId" clId="{46DB158C-F70C-4CDB-8E42-4D3E8ADB969A}" dt="2023-12-06T05:59:47.817" v="1859" actId="20577"/>
          <ac:spMkLst>
            <pc:docMk/>
            <pc:sldMk cId="1403455250" sldId="305"/>
            <ac:spMk id="10" creationId="{A4F31CBB-A0E0-CAAF-8634-DBBD978E9269}"/>
          </ac:spMkLst>
        </pc:spChg>
        <pc:spChg chg="mod">
          <ac:chgData name="James Wells" userId="43f533ca43f4f9a4" providerId="LiveId" clId="{46DB158C-F70C-4CDB-8E42-4D3E8ADB969A}" dt="2023-12-06T05:05:02.976" v="887" actId="1076"/>
          <ac:spMkLst>
            <pc:docMk/>
            <pc:sldMk cId="1403455250" sldId="305"/>
            <ac:spMk id="11" creationId="{CE6B5B72-43F9-4438-A504-FD3C083AB96D}"/>
          </ac:spMkLst>
        </pc:spChg>
        <pc:spChg chg="mod">
          <ac:chgData name="James Wells" userId="43f533ca43f4f9a4" providerId="LiveId" clId="{46DB158C-F70C-4CDB-8E42-4D3E8ADB969A}" dt="2023-12-06T07:11:11.848" v="3583" actId="14100"/>
          <ac:spMkLst>
            <pc:docMk/>
            <pc:sldMk cId="1403455250" sldId="305"/>
            <ac:spMk id="13" creationId="{DE486408-F529-4D60-A080-911A0851FE1B}"/>
          </ac:spMkLst>
        </pc:spChg>
        <pc:spChg chg="add del mod">
          <ac:chgData name="James Wells" userId="43f533ca43f4f9a4" providerId="LiveId" clId="{46DB158C-F70C-4CDB-8E42-4D3E8ADB969A}" dt="2023-12-06T04:48:06.659" v="349" actId="478"/>
          <ac:spMkLst>
            <pc:docMk/>
            <pc:sldMk cId="1403455250" sldId="305"/>
            <ac:spMk id="14" creationId="{3801EA9E-83C9-87B2-FE4C-C093C148876B}"/>
          </ac:spMkLst>
        </pc:spChg>
        <pc:spChg chg="add mod">
          <ac:chgData name="James Wells" userId="43f533ca43f4f9a4" providerId="LiveId" clId="{46DB158C-F70C-4CDB-8E42-4D3E8ADB969A}" dt="2023-12-06T06:04:38.546" v="1871" actId="20577"/>
          <ac:spMkLst>
            <pc:docMk/>
            <pc:sldMk cId="1403455250" sldId="305"/>
            <ac:spMk id="15" creationId="{9BFCA588-4D9F-49BC-18CD-022DB4CBFBA2}"/>
          </ac:spMkLst>
        </pc:spChg>
      </pc:sldChg>
      <pc:sldChg chg="modSp mod">
        <pc:chgData name="James Wells" userId="43f533ca43f4f9a4" providerId="LiveId" clId="{46DB158C-F70C-4CDB-8E42-4D3E8ADB969A}" dt="2023-12-06T06:13:41.220" v="2029" actId="20577"/>
        <pc:sldMkLst>
          <pc:docMk/>
          <pc:sldMk cId="1613598062" sldId="307"/>
        </pc:sldMkLst>
        <pc:spChg chg="mod">
          <ac:chgData name="James Wells" userId="43f533ca43f4f9a4" providerId="LiveId" clId="{46DB158C-F70C-4CDB-8E42-4D3E8ADB969A}" dt="2023-12-06T06:13:41.220" v="2029" actId="20577"/>
          <ac:spMkLst>
            <pc:docMk/>
            <pc:sldMk cId="1613598062" sldId="307"/>
            <ac:spMk id="4" creationId="{65DE74E9-AA78-46C1-845A-0B72FA8AF35E}"/>
          </ac:spMkLst>
        </pc:spChg>
      </pc:sldChg>
      <pc:sldChg chg="addSp modSp mod">
        <pc:chgData name="James Wells" userId="43f533ca43f4f9a4" providerId="LiveId" clId="{46DB158C-F70C-4CDB-8E42-4D3E8ADB969A}" dt="2023-12-06T06:57:49.428" v="3104" actId="20577"/>
        <pc:sldMkLst>
          <pc:docMk/>
          <pc:sldMk cId="3584772686" sldId="311"/>
        </pc:sldMkLst>
        <pc:spChg chg="add mod">
          <ac:chgData name="James Wells" userId="43f533ca43f4f9a4" providerId="LiveId" clId="{46DB158C-F70C-4CDB-8E42-4D3E8ADB969A}" dt="2023-12-06T06:50:52.662" v="2670" actId="20577"/>
          <ac:spMkLst>
            <pc:docMk/>
            <pc:sldMk cId="3584772686" sldId="311"/>
            <ac:spMk id="3" creationId="{D66A4EEC-E458-BC99-90DA-1DC1BD17265A}"/>
          </ac:spMkLst>
        </pc:spChg>
        <pc:spChg chg="add mod">
          <ac:chgData name="James Wells" userId="43f533ca43f4f9a4" providerId="LiveId" clId="{46DB158C-F70C-4CDB-8E42-4D3E8ADB969A}" dt="2023-12-06T06:50:43.445" v="2658" actId="1076"/>
          <ac:spMkLst>
            <pc:docMk/>
            <pc:sldMk cId="3584772686" sldId="311"/>
            <ac:spMk id="4" creationId="{94EACE2F-202D-FD72-81B9-FCEE8C984896}"/>
          </ac:spMkLst>
        </pc:spChg>
        <pc:spChg chg="mod">
          <ac:chgData name="James Wells" userId="43f533ca43f4f9a4" providerId="LiveId" clId="{46DB158C-F70C-4CDB-8E42-4D3E8ADB969A}" dt="2023-12-06T06:57:49.428" v="3104" actId="20577"/>
          <ac:spMkLst>
            <pc:docMk/>
            <pc:sldMk cId="3584772686" sldId="311"/>
            <ac:spMk id="8" creationId="{50061247-EA4F-4DFA-AFCE-648487762CF7}"/>
          </ac:spMkLst>
        </pc:spChg>
        <pc:spChg chg="mod">
          <ac:chgData name="James Wells" userId="43f533ca43f4f9a4" providerId="LiveId" clId="{46DB158C-F70C-4CDB-8E42-4D3E8ADB969A}" dt="2023-12-06T06:46:55.809" v="2584" actId="20577"/>
          <ac:spMkLst>
            <pc:docMk/>
            <pc:sldMk cId="3584772686" sldId="311"/>
            <ac:spMk id="23" creationId="{249ACE4E-0038-4BA2-8883-8C3F73B79C44}"/>
          </ac:spMkLst>
        </pc:spChg>
        <pc:picChg chg="mod">
          <ac:chgData name="James Wells" userId="43f533ca43f4f9a4" providerId="LiveId" clId="{46DB158C-F70C-4CDB-8E42-4D3E8ADB969A}" dt="2023-12-06T06:48:09.306" v="2585" actId="14826"/>
          <ac:picMkLst>
            <pc:docMk/>
            <pc:sldMk cId="3584772686" sldId="311"/>
            <ac:picMk id="18" creationId="{B503D699-E643-4969-9463-5C6331D0C869}"/>
          </ac:picMkLst>
        </pc:picChg>
        <pc:picChg chg="mod">
          <ac:chgData name="James Wells" userId="43f533ca43f4f9a4" providerId="LiveId" clId="{46DB158C-F70C-4CDB-8E42-4D3E8ADB969A}" dt="2023-12-06T06:48:54.755" v="2586" actId="14826"/>
          <ac:picMkLst>
            <pc:docMk/>
            <pc:sldMk cId="3584772686" sldId="311"/>
            <ac:picMk id="20" creationId="{B8714555-7486-4DD7-A96C-52C276483584}"/>
          </ac:picMkLst>
        </pc:picChg>
        <pc:picChg chg="mod">
          <ac:chgData name="James Wells" userId="43f533ca43f4f9a4" providerId="LiveId" clId="{46DB158C-F70C-4CDB-8E42-4D3E8ADB969A}" dt="2023-12-06T06:49:29.613" v="2587" actId="14826"/>
          <ac:picMkLst>
            <pc:docMk/>
            <pc:sldMk cId="3584772686" sldId="311"/>
            <ac:picMk id="22" creationId="{D8AC51EB-1C22-4303-8354-FC97950C7DE6}"/>
          </ac:picMkLst>
        </pc:picChg>
      </pc:sldChg>
      <pc:sldChg chg="modSp mod">
        <pc:chgData name="James Wells" userId="43f533ca43f4f9a4" providerId="LiveId" clId="{46DB158C-F70C-4CDB-8E42-4D3E8ADB969A}" dt="2023-12-06T06:58:54.087" v="3139" actId="20577"/>
        <pc:sldMkLst>
          <pc:docMk/>
          <pc:sldMk cId="927313156" sldId="312"/>
        </pc:sldMkLst>
        <pc:spChg chg="mod">
          <ac:chgData name="James Wells" userId="43f533ca43f4f9a4" providerId="LiveId" clId="{46DB158C-F70C-4CDB-8E42-4D3E8ADB969A}" dt="2023-12-06T06:58:54.087" v="3139" actId="20577"/>
          <ac:spMkLst>
            <pc:docMk/>
            <pc:sldMk cId="927313156" sldId="312"/>
            <ac:spMk id="7" creationId="{42AF1107-8D35-4E35-93C7-D3640946F742}"/>
          </ac:spMkLst>
        </pc:spChg>
        <pc:spChg chg="mod">
          <ac:chgData name="James Wells" userId="43f533ca43f4f9a4" providerId="LiveId" clId="{46DB158C-F70C-4CDB-8E42-4D3E8ADB969A}" dt="2023-12-06T06:58:21.572" v="3119" actId="20577"/>
          <ac:spMkLst>
            <pc:docMk/>
            <pc:sldMk cId="927313156" sldId="312"/>
            <ac:spMk id="23" creationId="{DE8D546E-0F46-4CC0-B2B1-8B2430D00C0C}"/>
          </ac:spMkLst>
        </pc:spChg>
      </pc:sldChg>
      <pc:sldChg chg="addSp delSp modSp mod">
        <pc:chgData name="James Wells" userId="43f533ca43f4f9a4" providerId="LiveId" clId="{46DB158C-F70C-4CDB-8E42-4D3E8ADB969A}" dt="2023-12-06T07:11:57.654" v="3589" actId="20577"/>
        <pc:sldMkLst>
          <pc:docMk/>
          <pc:sldMk cId="4134669706" sldId="317"/>
        </pc:sldMkLst>
        <pc:spChg chg="mod">
          <ac:chgData name="James Wells" userId="43f533ca43f4f9a4" providerId="LiveId" clId="{46DB158C-F70C-4CDB-8E42-4D3E8ADB969A}" dt="2023-12-06T05:05:51.164" v="923" actId="20577"/>
          <ac:spMkLst>
            <pc:docMk/>
            <pc:sldMk cId="4134669706" sldId="317"/>
            <ac:spMk id="2" creationId="{CFACDA59-55A0-4EA5-B3E4-646D1D3B4CEB}"/>
          </ac:spMkLst>
        </pc:spChg>
        <pc:spChg chg="mod">
          <ac:chgData name="James Wells" userId="43f533ca43f4f9a4" providerId="LiveId" clId="{46DB158C-F70C-4CDB-8E42-4D3E8ADB969A}" dt="2023-12-06T05:33:59.007" v="1514" actId="20577"/>
          <ac:spMkLst>
            <pc:docMk/>
            <pc:sldMk cId="4134669706" sldId="317"/>
            <ac:spMk id="3" creationId="{D14ABC42-7E22-4F59-A0B6-AD98B5CAE0C5}"/>
          </ac:spMkLst>
        </pc:spChg>
        <pc:spChg chg="add mod">
          <ac:chgData name="James Wells" userId="43f533ca43f4f9a4" providerId="LiveId" clId="{46DB158C-F70C-4CDB-8E42-4D3E8ADB969A}" dt="2023-12-06T06:46:22.541" v="2551" actId="27636"/>
          <ac:spMkLst>
            <pc:docMk/>
            <pc:sldMk cId="4134669706" sldId="317"/>
            <ac:spMk id="4" creationId="{26B0DF34-7421-4F15-3117-B16A430BAEC3}"/>
          </ac:spMkLst>
        </pc:spChg>
        <pc:spChg chg="add mod">
          <ac:chgData name="James Wells" userId="43f533ca43f4f9a4" providerId="LiveId" clId="{46DB158C-F70C-4CDB-8E42-4D3E8ADB969A}" dt="2023-12-06T05:19:42.191" v="1198" actId="1076"/>
          <ac:spMkLst>
            <pc:docMk/>
            <pc:sldMk cId="4134669706" sldId="317"/>
            <ac:spMk id="5" creationId="{A9481620-05D0-FCC7-C2B8-E93AF85B3CFF}"/>
          </ac:spMkLst>
        </pc:spChg>
        <pc:spChg chg="add mod">
          <ac:chgData name="James Wells" userId="43f533ca43f4f9a4" providerId="LiveId" clId="{46DB158C-F70C-4CDB-8E42-4D3E8ADB969A}" dt="2023-12-06T07:11:57.654" v="3589" actId="20577"/>
          <ac:spMkLst>
            <pc:docMk/>
            <pc:sldMk cId="4134669706" sldId="317"/>
            <ac:spMk id="6" creationId="{BB5CC06B-7B39-9329-EA69-29A35B590BE4}"/>
          </ac:spMkLst>
        </pc:spChg>
        <pc:spChg chg="del mod">
          <ac:chgData name="James Wells" userId="43f533ca43f4f9a4" providerId="LiveId" clId="{46DB158C-F70C-4CDB-8E42-4D3E8ADB969A}" dt="2023-12-06T05:36:34.817" v="1567" actId="478"/>
          <ac:spMkLst>
            <pc:docMk/>
            <pc:sldMk cId="4134669706" sldId="317"/>
            <ac:spMk id="7" creationId="{EFA8EE50-1FF0-F450-C9C8-36F36DAB4507}"/>
          </ac:spMkLst>
        </pc:spChg>
        <pc:spChg chg="mod">
          <ac:chgData name="James Wells" userId="43f533ca43f4f9a4" providerId="LiveId" clId="{46DB158C-F70C-4CDB-8E42-4D3E8ADB969A}" dt="2023-12-06T06:10:47.824" v="1969" actId="1076"/>
          <ac:spMkLst>
            <pc:docMk/>
            <pc:sldMk cId="4134669706" sldId="317"/>
            <ac:spMk id="8" creationId="{D919EE2D-99E5-1FB4-68BB-904CD454D10B}"/>
          </ac:spMkLst>
        </pc:spChg>
        <pc:spChg chg="add mod">
          <ac:chgData name="James Wells" userId="43f533ca43f4f9a4" providerId="LiveId" clId="{46DB158C-F70C-4CDB-8E42-4D3E8ADB969A}" dt="2023-12-06T06:46:11.480" v="2543" actId="1076"/>
          <ac:spMkLst>
            <pc:docMk/>
            <pc:sldMk cId="4134669706" sldId="317"/>
            <ac:spMk id="9" creationId="{7E7846D0-D974-623D-F559-C2F546CBA94F}"/>
          </ac:spMkLst>
        </pc:spChg>
        <pc:spChg chg="mod">
          <ac:chgData name="James Wells" userId="43f533ca43f4f9a4" providerId="LiveId" clId="{46DB158C-F70C-4CDB-8E42-4D3E8ADB969A}" dt="2023-12-06T05:37:02.835" v="1573" actId="14100"/>
          <ac:spMkLst>
            <pc:docMk/>
            <pc:sldMk cId="4134669706" sldId="317"/>
            <ac:spMk id="10" creationId="{A4F31CBB-A0E0-CAAF-8634-DBBD978E9269}"/>
          </ac:spMkLst>
        </pc:spChg>
        <pc:spChg chg="mod">
          <ac:chgData name="James Wells" userId="43f533ca43f4f9a4" providerId="LiveId" clId="{46DB158C-F70C-4CDB-8E42-4D3E8ADB969A}" dt="2023-12-06T05:19:32.278" v="1196" actId="14100"/>
          <ac:spMkLst>
            <pc:docMk/>
            <pc:sldMk cId="4134669706" sldId="317"/>
            <ac:spMk id="11" creationId="{CE6B5B72-43F9-4438-A504-FD3C083AB96D}"/>
          </ac:spMkLst>
        </pc:spChg>
        <pc:spChg chg="add del mod">
          <ac:chgData name="James Wells" userId="43f533ca43f4f9a4" providerId="LiveId" clId="{46DB158C-F70C-4CDB-8E42-4D3E8ADB969A}" dt="2023-12-06T05:44:45.104" v="1667"/>
          <ac:spMkLst>
            <pc:docMk/>
            <pc:sldMk cId="4134669706" sldId="317"/>
            <ac:spMk id="12" creationId="{EAEF3FBA-A2B8-36B4-D939-3A2EFC5EFF0D}"/>
          </ac:spMkLst>
        </pc:spChg>
        <pc:spChg chg="mod">
          <ac:chgData name="James Wells" userId="43f533ca43f4f9a4" providerId="LiveId" clId="{46DB158C-F70C-4CDB-8E42-4D3E8ADB969A}" dt="2023-12-06T05:19:34.652" v="1197" actId="14100"/>
          <ac:spMkLst>
            <pc:docMk/>
            <pc:sldMk cId="4134669706" sldId="317"/>
            <ac:spMk id="13" creationId="{DE486408-F529-4D60-A080-911A0851FE1B}"/>
          </ac:spMkLst>
        </pc:spChg>
        <pc:spChg chg="add del mod">
          <ac:chgData name="James Wells" userId="43f533ca43f4f9a4" providerId="LiveId" clId="{46DB158C-F70C-4CDB-8E42-4D3E8ADB969A}" dt="2023-12-06T05:44:58.984" v="1673" actId="478"/>
          <ac:spMkLst>
            <pc:docMk/>
            <pc:sldMk cId="4134669706" sldId="317"/>
            <ac:spMk id="14" creationId="{3861E17D-1C33-04CC-1047-17EBFD2AEE36}"/>
          </ac:spMkLst>
        </pc:spChg>
        <pc:spChg chg="del mod">
          <ac:chgData name="James Wells" userId="43f533ca43f4f9a4" providerId="LiveId" clId="{46DB158C-F70C-4CDB-8E42-4D3E8ADB969A}" dt="2023-12-06T05:30:57.800" v="1336"/>
          <ac:spMkLst>
            <pc:docMk/>
            <pc:sldMk cId="4134669706" sldId="317"/>
            <ac:spMk id="15" creationId="{9BFCA588-4D9F-49BC-18CD-022DB4CBFBA2}"/>
          </ac:spMkLst>
        </pc:spChg>
        <pc:spChg chg="add mod">
          <ac:chgData name="James Wells" userId="43f533ca43f4f9a4" providerId="LiveId" clId="{46DB158C-F70C-4CDB-8E42-4D3E8ADB969A}" dt="2023-12-06T06:10:51.868" v="1970" actId="1076"/>
          <ac:spMkLst>
            <pc:docMk/>
            <pc:sldMk cId="4134669706" sldId="317"/>
            <ac:spMk id="16" creationId="{A8236CD0-92FD-9735-E6EB-89D1BFBF2957}"/>
          </ac:spMkLst>
        </pc:spChg>
        <pc:spChg chg="add del mod">
          <ac:chgData name="James Wells" userId="43f533ca43f4f9a4" providerId="LiveId" clId="{46DB158C-F70C-4CDB-8E42-4D3E8ADB969A}" dt="2023-12-06T06:08:56.541" v="1928" actId="478"/>
          <ac:spMkLst>
            <pc:docMk/>
            <pc:sldMk cId="4134669706" sldId="317"/>
            <ac:spMk id="17" creationId="{5280C114-85F9-8997-C981-3CE75D3286C2}"/>
          </ac:spMkLst>
        </pc:spChg>
      </pc:sldChg>
      <pc:sldChg chg="delSp modSp mod">
        <pc:chgData name="James Wells" userId="43f533ca43f4f9a4" providerId="LiveId" clId="{46DB158C-F70C-4CDB-8E42-4D3E8ADB969A}" dt="2023-12-06T06:45:42.513" v="2542" actId="20577"/>
        <pc:sldMkLst>
          <pc:docMk/>
          <pc:sldMk cId="3019864373" sldId="318"/>
        </pc:sldMkLst>
        <pc:spChg chg="mod">
          <ac:chgData name="James Wells" userId="43f533ca43f4f9a4" providerId="LiveId" clId="{46DB158C-F70C-4CDB-8E42-4D3E8ADB969A}" dt="2023-12-06T06:19:26.818" v="2059" actId="20577"/>
          <ac:spMkLst>
            <pc:docMk/>
            <pc:sldMk cId="3019864373" sldId="318"/>
            <ac:spMk id="2" creationId="{CFACDA59-55A0-4EA5-B3E4-646D1D3B4CEB}"/>
          </ac:spMkLst>
        </pc:spChg>
        <pc:spChg chg="mod">
          <ac:chgData name="James Wells" userId="43f533ca43f4f9a4" providerId="LiveId" clId="{46DB158C-F70C-4CDB-8E42-4D3E8ADB969A}" dt="2023-12-06T06:24:05.295" v="2166" actId="14100"/>
          <ac:spMkLst>
            <pc:docMk/>
            <pc:sldMk cId="3019864373" sldId="318"/>
            <ac:spMk id="3" creationId="{D14ABC42-7E22-4F59-A0B6-AD98B5CAE0C5}"/>
          </ac:spMkLst>
        </pc:spChg>
        <pc:spChg chg="mod">
          <ac:chgData name="James Wells" userId="43f533ca43f4f9a4" providerId="LiveId" clId="{46DB158C-F70C-4CDB-8E42-4D3E8ADB969A}" dt="2023-12-06T06:31:00.006" v="2300" actId="20577"/>
          <ac:spMkLst>
            <pc:docMk/>
            <pc:sldMk cId="3019864373" sldId="318"/>
            <ac:spMk id="4" creationId="{26B0DF34-7421-4F15-3117-B16A430BAEC3}"/>
          </ac:spMkLst>
        </pc:spChg>
        <pc:spChg chg="del">
          <ac:chgData name="James Wells" userId="43f533ca43f4f9a4" providerId="LiveId" clId="{46DB158C-F70C-4CDB-8E42-4D3E8ADB969A}" dt="2023-12-06T06:23:52.861" v="2164" actId="478"/>
          <ac:spMkLst>
            <pc:docMk/>
            <pc:sldMk cId="3019864373" sldId="318"/>
            <ac:spMk id="5" creationId="{A9481620-05D0-FCC7-C2B8-E93AF85B3CFF}"/>
          </ac:spMkLst>
        </pc:spChg>
        <pc:spChg chg="del">
          <ac:chgData name="James Wells" userId="43f533ca43f4f9a4" providerId="LiveId" clId="{46DB158C-F70C-4CDB-8E42-4D3E8ADB969A}" dt="2023-12-06T06:23:52.861" v="2164" actId="478"/>
          <ac:spMkLst>
            <pc:docMk/>
            <pc:sldMk cId="3019864373" sldId="318"/>
            <ac:spMk id="6" creationId="{BB5CC06B-7B39-9329-EA69-29A35B590BE4}"/>
          </ac:spMkLst>
        </pc:spChg>
        <pc:spChg chg="del">
          <ac:chgData name="James Wells" userId="43f533ca43f4f9a4" providerId="LiveId" clId="{46DB158C-F70C-4CDB-8E42-4D3E8ADB969A}" dt="2023-12-06T06:31:20.348" v="2304" actId="478"/>
          <ac:spMkLst>
            <pc:docMk/>
            <pc:sldMk cId="3019864373" sldId="318"/>
            <ac:spMk id="8" creationId="{D919EE2D-99E5-1FB4-68BB-904CD454D10B}"/>
          </ac:spMkLst>
        </pc:spChg>
        <pc:spChg chg="del mod">
          <ac:chgData name="James Wells" userId="43f533ca43f4f9a4" providerId="LiveId" clId="{46DB158C-F70C-4CDB-8E42-4D3E8ADB969A}" dt="2023-12-06T06:31:11.440" v="2302" actId="478"/>
          <ac:spMkLst>
            <pc:docMk/>
            <pc:sldMk cId="3019864373" sldId="318"/>
            <ac:spMk id="9" creationId="{7E7846D0-D974-623D-F559-C2F546CBA94F}"/>
          </ac:spMkLst>
        </pc:spChg>
        <pc:spChg chg="mod">
          <ac:chgData name="James Wells" userId="43f533ca43f4f9a4" providerId="LiveId" clId="{46DB158C-F70C-4CDB-8E42-4D3E8ADB969A}" dt="2023-12-06T06:45:42.513" v="2542" actId="20577"/>
          <ac:spMkLst>
            <pc:docMk/>
            <pc:sldMk cId="3019864373" sldId="318"/>
            <ac:spMk id="10" creationId="{A4F31CBB-A0E0-CAAF-8634-DBBD978E9269}"/>
          </ac:spMkLst>
        </pc:spChg>
        <pc:spChg chg="mod">
          <ac:chgData name="James Wells" userId="43f533ca43f4f9a4" providerId="LiveId" clId="{46DB158C-F70C-4CDB-8E42-4D3E8ADB969A}" dt="2023-12-06T06:31:41.800" v="2323" actId="14100"/>
          <ac:spMkLst>
            <pc:docMk/>
            <pc:sldMk cId="3019864373" sldId="318"/>
            <ac:spMk id="11" creationId="{CE6B5B72-43F9-4438-A504-FD3C083AB96D}"/>
          </ac:spMkLst>
        </pc:spChg>
        <pc:spChg chg="del mod">
          <ac:chgData name="James Wells" userId="43f533ca43f4f9a4" providerId="LiveId" clId="{46DB158C-F70C-4CDB-8E42-4D3E8ADB969A}" dt="2023-12-06T06:32:01.075" v="2326" actId="478"/>
          <ac:spMkLst>
            <pc:docMk/>
            <pc:sldMk cId="3019864373" sldId="318"/>
            <ac:spMk id="13" creationId="{DE486408-F529-4D60-A080-911A0851FE1B}"/>
          </ac:spMkLst>
        </pc:spChg>
        <pc:spChg chg="del">
          <ac:chgData name="James Wells" userId="43f533ca43f4f9a4" providerId="LiveId" clId="{46DB158C-F70C-4CDB-8E42-4D3E8ADB969A}" dt="2023-12-06T06:31:18.142" v="2303" actId="478"/>
          <ac:spMkLst>
            <pc:docMk/>
            <pc:sldMk cId="3019864373" sldId="318"/>
            <ac:spMk id="16" creationId="{A8236CD0-92FD-9735-E6EB-89D1BFBF2957}"/>
          </ac:spMkLst>
        </pc:spChg>
      </pc:sldChg>
      <pc:sldChg chg="modSp mod">
        <pc:chgData name="James Wells" userId="43f533ca43f4f9a4" providerId="LiveId" clId="{46DB158C-F70C-4CDB-8E42-4D3E8ADB969A}" dt="2023-12-06T06:13:30.550" v="2017" actId="20577"/>
        <pc:sldMkLst>
          <pc:docMk/>
          <pc:sldMk cId="993293056" sldId="319"/>
        </pc:sldMkLst>
        <pc:spChg chg="mod">
          <ac:chgData name="James Wells" userId="43f533ca43f4f9a4" providerId="LiveId" clId="{46DB158C-F70C-4CDB-8E42-4D3E8ADB969A}" dt="2023-12-06T06:13:19.825" v="1986" actId="20577"/>
          <ac:spMkLst>
            <pc:docMk/>
            <pc:sldMk cId="993293056" sldId="319"/>
            <ac:spMk id="2" creationId="{C5F2FB0B-15EC-453B-BC9B-69AD35DDCEA3}"/>
          </ac:spMkLst>
        </pc:spChg>
        <pc:spChg chg="mod">
          <ac:chgData name="James Wells" userId="43f533ca43f4f9a4" providerId="LiveId" clId="{46DB158C-F70C-4CDB-8E42-4D3E8ADB969A}" dt="2023-12-06T06:13:30.550" v="2017" actId="20577"/>
          <ac:spMkLst>
            <pc:docMk/>
            <pc:sldMk cId="993293056" sldId="319"/>
            <ac:spMk id="3" creationId="{05408798-0DB3-46BF-880E-7BB904D700F6}"/>
          </ac:spMkLst>
        </pc:spChg>
      </pc:sldChg>
      <pc:sldChg chg="addSp delSp modSp new mod">
        <pc:chgData name="James Wells" userId="43f533ca43f4f9a4" providerId="LiveId" clId="{46DB158C-F70C-4CDB-8E42-4D3E8ADB969A}" dt="2023-12-06T07:04:42.609" v="3525" actId="20577"/>
        <pc:sldMkLst>
          <pc:docMk/>
          <pc:sldMk cId="221380113" sldId="320"/>
        </pc:sldMkLst>
        <pc:spChg chg="del">
          <ac:chgData name="James Wells" userId="43f533ca43f4f9a4" providerId="LiveId" clId="{46DB158C-F70C-4CDB-8E42-4D3E8ADB969A}" dt="2023-12-06T06:59:15.109" v="3143" actId="478"/>
          <ac:spMkLst>
            <pc:docMk/>
            <pc:sldMk cId="221380113" sldId="320"/>
            <ac:spMk id="2" creationId="{D2EA7E6E-9B81-CDAE-A4E0-1E6015EA648D}"/>
          </ac:spMkLst>
        </pc:spChg>
        <pc:spChg chg="del">
          <ac:chgData name="James Wells" userId="43f533ca43f4f9a4" providerId="LiveId" clId="{46DB158C-F70C-4CDB-8E42-4D3E8ADB969A}" dt="2023-12-06T06:59:09.202" v="3141" actId="478"/>
          <ac:spMkLst>
            <pc:docMk/>
            <pc:sldMk cId="221380113" sldId="320"/>
            <ac:spMk id="3" creationId="{8837BC79-2249-183D-1D9A-8AD144258E18}"/>
          </ac:spMkLst>
        </pc:spChg>
        <pc:spChg chg="del">
          <ac:chgData name="James Wells" userId="43f533ca43f4f9a4" providerId="LiveId" clId="{46DB158C-F70C-4CDB-8E42-4D3E8ADB969A}" dt="2023-12-06T06:59:17.388" v="3144" actId="478"/>
          <ac:spMkLst>
            <pc:docMk/>
            <pc:sldMk cId="221380113" sldId="320"/>
            <ac:spMk id="4" creationId="{1ADA0164-5A35-3185-AC52-00E02641E7E4}"/>
          </ac:spMkLst>
        </pc:spChg>
        <pc:spChg chg="del">
          <ac:chgData name="James Wells" userId="43f533ca43f4f9a4" providerId="LiveId" clId="{46DB158C-F70C-4CDB-8E42-4D3E8ADB969A}" dt="2023-12-06T06:59:12.900" v="3142" actId="478"/>
          <ac:spMkLst>
            <pc:docMk/>
            <pc:sldMk cId="221380113" sldId="320"/>
            <ac:spMk id="5" creationId="{1025A405-C928-BD71-7B4E-4F9E8D05AC02}"/>
          </ac:spMkLst>
        </pc:spChg>
        <pc:spChg chg="mod">
          <ac:chgData name="James Wells" userId="43f533ca43f4f9a4" providerId="LiveId" clId="{46DB158C-F70C-4CDB-8E42-4D3E8ADB969A}" dt="2023-12-06T06:59:48.253" v="3179" actId="1076"/>
          <ac:spMkLst>
            <pc:docMk/>
            <pc:sldMk cId="221380113" sldId="320"/>
            <ac:spMk id="6" creationId="{BB5B092C-BA4E-20A5-4604-B0B270A1429E}"/>
          </ac:spMkLst>
        </pc:spChg>
        <pc:spChg chg="mod">
          <ac:chgData name="James Wells" userId="43f533ca43f4f9a4" providerId="LiveId" clId="{46DB158C-F70C-4CDB-8E42-4D3E8ADB969A}" dt="2023-12-06T06:59:29.251" v="3164" actId="20577"/>
          <ac:spMkLst>
            <pc:docMk/>
            <pc:sldMk cId="221380113" sldId="320"/>
            <ac:spMk id="7" creationId="{559761DA-2C14-9839-690A-5144CDCEB22E}"/>
          </ac:spMkLst>
        </pc:spChg>
        <pc:spChg chg="del">
          <ac:chgData name="James Wells" userId="43f533ca43f4f9a4" providerId="LiveId" clId="{46DB158C-F70C-4CDB-8E42-4D3E8ADB969A}" dt="2023-12-06T06:59:20.360" v="3145" actId="478"/>
          <ac:spMkLst>
            <pc:docMk/>
            <pc:sldMk cId="221380113" sldId="320"/>
            <ac:spMk id="9" creationId="{13AB911B-A5AA-CA76-833D-881EC9D89650}"/>
          </ac:spMkLst>
        </pc:spChg>
        <pc:spChg chg="add del mod">
          <ac:chgData name="James Wells" userId="43f533ca43f4f9a4" providerId="LiveId" clId="{46DB158C-F70C-4CDB-8E42-4D3E8ADB969A}" dt="2023-12-06T07:00:03.793" v="3184" actId="478"/>
          <ac:spMkLst>
            <pc:docMk/>
            <pc:sldMk cId="221380113" sldId="320"/>
            <ac:spMk id="10" creationId="{FF0722C4-A954-F04F-1879-F693C10AD535}"/>
          </ac:spMkLst>
        </pc:spChg>
        <pc:spChg chg="add mod">
          <ac:chgData name="James Wells" userId="43f533ca43f4f9a4" providerId="LiveId" clId="{46DB158C-F70C-4CDB-8E42-4D3E8ADB969A}" dt="2023-12-06T07:04:42.609" v="3525" actId="20577"/>
          <ac:spMkLst>
            <pc:docMk/>
            <pc:sldMk cId="221380113" sldId="320"/>
            <ac:spMk id="11" creationId="{49084C13-D026-1CFB-1C03-3D54423F47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Galaxy Dynamics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James Wells</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Four</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dirty="0"/>
              <a:t>Mass? What Mass?</a:t>
            </a:r>
          </a:p>
        </p:txBody>
      </p:sp>
    </p:spTree>
    <p:extLst>
      <p:ext uri="{BB962C8B-B14F-4D97-AF65-F5344CB8AC3E}">
        <p14:creationId xmlns:p14="http://schemas.microsoft.com/office/powerpoint/2010/main" val="218516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Finding Enclosed Mass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6612" y="1631986"/>
            <a:ext cx="6499059" cy="823912"/>
          </a:xfrm>
        </p:spPr>
        <p:txBody>
          <a:bodyPr>
            <a:normAutofit/>
          </a:bodyPr>
          <a:lstStyle/>
          <a:p>
            <a:r>
              <a:rPr lang="en-US" dirty="0"/>
              <a:t>Gravitational Force between two bodies</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7873175" y="1631986"/>
            <a:ext cx="3125714"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M</a:t>
            </a:r>
            <a:r>
              <a:rPr lang="en-US" sz="1600" dirty="0"/>
              <a:t>e </a:t>
            </a:r>
            <a:r>
              <a:rPr lang="en-US" dirty="0"/>
              <a:t>(Enclosed Mass)</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7905407" y="2467929"/>
            <a:ext cx="3646933" cy="1878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Total Mass required for the self gravity of the galaxy to retain objects within the given radius and velocity parameters.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FA8EE50-1FF0-F450-C9C8-36F36DAB4507}"/>
                  </a:ext>
                </a:extLst>
              </p:cNvPr>
              <p:cNvSpPr txBox="1"/>
              <p:nvPr/>
            </p:nvSpPr>
            <p:spPr>
              <a:xfrm>
                <a:off x="1193111" y="2642968"/>
                <a:ext cx="145283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𝑒</m:t>
                              </m:r>
                            </m:sub>
                          </m:sSub>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𝑚</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2</m:t>
                              </m:r>
                            </m:sup>
                          </m:sSup>
                        </m:num>
                        <m:den>
                          <m:r>
                            <a:rPr lang="en-US" b="0" i="1" smtClean="0">
                              <a:latin typeface="Cambria Math" panose="02040503050406030204" pitchFamily="18" charset="0"/>
                            </a:rPr>
                            <m:t>𝑟</m:t>
                          </m:r>
                        </m:den>
                      </m:f>
                    </m:oMath>
                  </m:oMathPara>
                </a14:m>
                <a:endParaRPr lang="en-US" dirty="0"/>
              </a:p>
            </p:txBody>
          </p:sp>
        </mc:Choice>
        <mc:Fallback xmlns="">
          <p:sp>
            <p:nvSpPr>
              <p:cNvPr id="7" name="TextBox 6">
                <a:extLst>
                  <a:ext uri="{FF2B5EF4-FFF2-40B4-BE49-F238E27FC236}">
                    <a16:creationId xmlns:a16="http://schemas.microsoft.com/office/drawing/2014/main" id="{EFA8EE50-1FF0-F450-C9C8-36F36DAB4507}"/>
                  </a:ext>
                </a:extLst>
              </p:cNvPr>
              <p:cNvSpPr txBox="1">
                <a:spLocks noRot="1" noChangeAspect="1" noMove="1" noResize="1" noEditPoints="1" noAdjustHandles="1" noChangeArrowheads="1" noChangeShapeType="1" noTextEdit="1"/>
              </p:cNvSpPr>
              <p:nvPr/>
            </p:nvSpPr>
            <p:spPr>
              <a:xfrm>
                <a:off x="1193111" y="2642968"/>
                <a:ext cx="1452834"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19EE2D-99E5-1FB4-68BB-904CD454D10B}"/>
                  </a:ext>
                </a:extLst>
              </p:cNvPr>
              <p:cNvSpPr txBox="1"/>
              <p:nvPr/>
            </p:nvSpPr>
            <p:spPr>
              <a:xfrm>
                <a:off x="1539243" y="3384036"/>
                <a:ext cx="101502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𝑒</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2</m:t>
                              </m:r>
                            </m:sup>
                          </m:sSup>
                          <m:r>
                            <a:rPr lang="en-US" b="0" i="1" smtClean="0">
                              <a:latin typeface="Cambria Math" panose="02040503050406030204" pitchFamily="18" charset="0"/>
                            </a:rPr>
                            <m:t>𝑟</m:t>
                          </m:r>
                        </m:num>
                        <m:den>
                          <m:r>
                            <a:rPr lang="en-US" b="0" i="1" smtClean="0">
                              <a:latin typeface="Cambria Math" panose="02040503050406030204" pitchFamily="18" charset="0"/>
                            </a:rPr>
                            <m:t>𝐺</m:t>
                          </m:r>
                        </m:den>
                      </m:f>
                    </m:oMath>
                  </m:oMathPara>
                </a14:m>
                <a:endParaRPr lang="en-US" dirty="0"/>
              </a:p>
            </p:txBody>
          </p:sp>
        </mc:Choice>
        <mc:Fallback xmlns="">
          <p:sp>
            <p:nvSpPr>
              <p:cNvPr id="8" name="TextBox 7">
                <a:extLst>
                  <a:ext uri="{FF2B5EF4-FFF2-40B4-BE49-F238E27FC236}">
                    <a16:creationId xmlns:a16="http://schemas.microsoft.com/office/drawing/2014/main" id="{D919EE2D-99E5-1FB4-68BB-904CD454D10B}"/>
                  </a:ext>
                </a:extLst>
              </p:cNvPr>
              <p:cNvSpPr txBox="1">
                <a:spLocks noRot="1" noChangeAspect="1" noMove="1" noResize="1" noEditPoints="1" noAdjustHandles="1" noChangeArrowheads="1" noChangeShapeType="1" noTextEdit="1"/>
              </p:cNvSpPr>
              <p:nvPr/>
            </p:nvSpPr>
            <p:spPr>
              <a:xfrm>
                <a:off x="1539243" y="3384036"/>
                <a:ext cx="1015021"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A4F31CBB-A0E0-CAAF-8634-DBBD978E9269}"/>
                  </a:ext>
                </a:extLst>
              </p:cNvPr>
              <p:cNvSpPr>
                <a:spLocks noGrp="1"/>
              </p:cNvSpPr>
              <p:nvPr>
                <p:ph sz="quarter" idx="4"/>
              </p:nvPr>
            </p:nvSpPr>
            <p:spPr>
              <a:xfrm>
                <a:off x="3049043" y="2642968"/>
                <a:ext cx="4553712" cy="3684588"/>
              </a:xfrm>
            </p:spPr>
            <p:txBody>
              <a:bodyPr/>
              <a:lstStyle/>
              <a:p>
                <a:r>
                  <a:rPr lang="en-US" dirty="0"/>
                  <a:t>r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2.17</m:t>
                        </m:r>
                        <m:r>
                          <a:rPr lang="en-US" sz="2000" i="1">
                            <a:latin typeface="Cambria Math" panose="02040503050406030204" pitchFamily="18" charset="0"/>
                          </a:rPr>
                          <m:t>𝑥</m:t>
                        </m:r>
                        <m:r>
                          <a:rPr lang="en-US" sz="2000" i="1">
                            <a:latin typeface="Cambria Math" panose="02040503050406030204" pitchFamily="18" charset="0"/>
                          </a:rPr>
                          <m:t>10</m:t>
                        </m:r>
                      </m:e>
                      <m:sup>
                        <m:r>
                          <a:rPr lang="en-US" sz="2000" b="0" i="1" smtClean="0">
                            <a:latin typeface="Cambria Math" panose="02040503050406030204" pitchFamily="18" charset="0"/>
                          </a:rPr>
                          <m:t>17</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km</m:t>
                    </m:r>
                  </m:oMath>
                </a14:m>
                <a:r>
                  <a:rPr lang="en-US" dirty="0"/>
                  <a:t> </a:t>
                </a:r>
              </a:p>
              <a:p>
                <a:r>
                  <a:rPr lang="en-US" dirty="0"/>
                  <a:t>G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6.67430</m:t>
                        </m:r>
                        <m:r>
                          <a:rPr lang="en-US" sz="2000" i="1">
                            <a:latin typeface="Cambria Math" panose="02040503050406030204" pitchFamily="18" charset="0"/>
                          </a:rPr>
                          <m:t>𝑥</m:t>
                        </m:r>
                        <m:r>
                          <a:rPr lang="en-US" sz="2000" i="1">
                            <a:latin typeface="Cambria Math" panose="02040503050406030204" pitchFamily="18" charset="0"/>
                          </a:rPr>
                          <m:t>10</m:t>
                        </m:r>
                      </m:e>
                      <m:sup>
                        <m:r>
                          <a:rPr lang="en-US" sz="2000" b="0" i="1" smtClean="0">
                            <a:latin typeface="Cambria Math" panose="02040503050406030204" pitchFamily="18" charset="0"/>
                          </a:rPr>
                          <m:t>−11</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𝑁𝑚</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𝑘𝑔</m:t>
                            </m:r>
                          </m:e>
                          <m:sup>
                            <m:r>
                              <a:rPr lang="en-US" sz="2000" b="0" i="1" smtClean="0">
                                <a:latin typeface="Cambria Math" panose="02040503050406030204" pitchFamily="18" charset="0"/>
                              </a:rPr>
                              <m:t>2</m:t>
                            </m:r>
                          </m:sup>
                        </m:sSup>
                      </m:den>
                    </m:f>
                  </m:oMath>
                </a14:m>
                <a:endParaRPr lang="en-US" dirty="0"/>
              </a:p>
              <a:p>
                <a:r>
                  <a:rPr lang="en-US" dirty="0"/>
                  <a:t>v = </a:t>
                </a:r>
                <a14:m>
                  <m:oMath xmlns:m="http://schemas.openxmlformats.org/officeDocument/2006/math">
                    <m:r>
                      <a:rPr lang="en-US" sz="2000" b="0" i="1" smtClean="0">
                        <a:latin typeface="Cambria Math" panose="02040503050406030204" pitchFamily="18" charset="0"/>
                      </a:rPr>
                      <m:t>52.5 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𝑘𝑚</m:t>
                        </m:r>
                      </m:num>
                      <m:den>
                        <m:r>
                          <a:rPr lang="en-US" sz="2000" b="0" i="1" smtClean="0">
                            <a:latin typeface="Cambria Math" panose="02040503050406030204" pitchFamily="18" charset="0"/>
                          </a:rPr>
                          <m:t>𝑠</m:t>
                        </m:r>
                      </m:den>
                    </m:f>
                  </m:oMath>
                </a14:m>
                <a:endParaRPr lang="en-US" dirty="0"/>
              </a:p>
            </p:txBody>
          </p:sp>
        </mc:Choice>
        <mc:Fallback xmlns="">
          <p:sp>
            <p:nvSpPr>
              <p:cNvPr id="10" name="Content Placeholder 9">
                <a:extLst>
                  <a:ext uri="{FF2B5EF4-FFF2-40B4-BE49-F238E27FC236}">
                    <a16:creationId xmlns:a16="http://schemas.microsoft.com/office/drawing/2014/main" id="{A4F31CBB-A0E0-CAAF-8634-DBBD978E9269}"/>
                  </a:ext>
                </a:extLst>
              </p:cNvPr>
              <p:cNvSpPr>
                <a:spLocks noGrp="1" noRot="1" noChangeAspect="1" noMove="1" noResize="1" noEditPoints="1" noAdjustHandles="1" noChangeArrowheads="1" noChangeShapeType="1" noTextEdit="1"/>
              </p:cNvSpPr>
              <p:nvPr>
                <p:ph sz="quarter" idx="4"/>
              </p:nvPr>
            </p:nvSpPr>
            <p:spPr>
              <a:xfrm>
                <a:off x="3049043" y="2642968"/>
                <a:ext cx="4553712" cy="3684588"/>
              </a:xfrm>
              <a:blipFill>
                <a:blip r:embed="rId4"/>
                <a:stretch>
                  <a:fillRect l="-1205" t="-1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BFCA588-4D9F-49BC-18CD-022DB4CBFBA2}"/>
                  </a:ext>
                </a:extLst>
              </p:cNvPr>
              <p:cNvSpPr txBox="1"/>
              <p:nvPr/>
            </p:nvSpPr>
            <p:spPr>
              <a:xfrm>
                <a:off x="2194963" y="4346762"/>
                <a:ext cx="1998111"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𝑒</m:t>
                        </m:r>
                      </m:sub>
                    </m:sSub>
                    <m:r>
                      <a:rPr lang="en-US" i="1" smtClean="0">
                        <a:latin typeface="Cambria Math" panose="02040503050406030204" pitchFamily="18" charset="0"/>
                      </a:rPr>
                      <m:t>=</m:t>
                    </m:r>
                    <m:r>
                      <a:rPr lang="en-US" b="0" i="1" smtClean="0">
                        <a:latin typeface="Cambria Math" panose="02040503050406030204" pitchFamily="18" charset="0"/>
                      </a:rPr>
                      <m:t>8.94</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39</m:t>
                        </m:r>
                      </m:sup>
                    </m:sSup>
                    <m:r>
                      <a:rPr lang="en-US" b="0" i="1" smtClean="0">
                        <a:latin typeface="Cambria Math" panose="02040503050406030204" pitchFamily="18" charset="0"/>
                      </a:rPr>
                      <m:t> </m:t>
                    </m:r>
                    <m:r>
                      <a:rPr lang="en-US" b="0" i="1" smtClean="0">
                        <a:latin typeface="Cambria Math" panose="02040503050406030204" pitchFamily="18" charset="0"/>
                      </a:rPr>
                      <m:t>𝑘𝑔</m:t>
                    </m:r>
                  </m:oMath>
                </a14:m>
                <a:r>
                  <a:rPr lang="en-US" dirty="0"/>
                  <a:t> </a:t>
                </a:r>
              </a:p>
            </p:txBody>
          </p:sp>
        </mc:Choice>
        <mc:Fallback xmlns="">
          <p:sp>
            <p:nvSpPr>
              <p:cNvPr id="15" name="TextBox 14">
                <a:extLst>
                  <a:ext uri="{FF2B5EF4-FFF2-40B4-BE49-F238E27FC236}">
                    <a16:creationId xmlns:a16="http://schemas.microsoft.com/office/drawing/2014/main" id="{9BFCA588-4D9F-49BC-18CD-022DB4CBFBA2}"/>
                  </a:ext>
                </a:extLst>
              </p:cNvPr>
              <p:cNvSpPr txBox="1">
                <a:spLocks noRot="1" noChangeAspect="1" noMove="1" noResize="1" noEditPoints="1" noAdjustHandles="1" noChangeArrowheads="1" noChangeShapeType="1" noTextEdit="1"/>
              </p:cNvSpPr>
              <p:nvPr/>
            </p:nvSpPr>
            <p:spPr>
              <a:xfrm>
                <a:off x="2194963" y="4346762"/>
                <a:ext cx="1998111" cy="276999"/>
              </a:xfrm>
              <a:prstGeom prst="rect">
                <a:avLst/>
              </a:prstGeom>
              <a:blipFill>
                <a:blip r:embed="rId5"/>
                <a:stretch>
                  <a:fillRect l="-3963" t="-2222" r="-1524" b="-37778"/>
                </a:stretch>
              </a:blipFill>
            </p:spPr>
            <p:txBody>
              <a:bodyPr/>
              <a:lstStyle/>
              <a:p>
                <a:r>
                  <a:rPr lang="en-US">
                    <a:noFill/>
                  </a:rPr>
                  <a:t> </a:t>
                </a:r>
              </a:p>
            </p:txBody>
          </p:sp>
        </mc:Fallback>
      </mc:AlternateContent>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Observable Mass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6612" y="1631986"/>
            <a:ext cx="6499059" cy="823912"/>
          </a:xfrm>
        </p:spPr>
        <p:txBody>
          <a:bodyPr>
            <a:normAutofit/>
          </a:bodyPr>
          <a:lstStyle/>
          <a:p>
            <a:r>
              <a:rPr lang="en-US" i="0" dirty="0" err="1">
                <a:effectLst/>
                <a:latin typeface="+mj-lt"/>
              </a:rPr>
              <a:t>M</a:t>
            </a:r>
            <a:r>
              <a:rPr lang="en-US" sz="1600" i="0" dirty="0" err="1">
                <a:effectLst/>
                <a:latin typeface="+mj-lt"/>
              </a:rPr>
              <a:t>s</a:t>
            </a:r>
            <a:r>
              <a:rPr lang="en-US" i="0" dirty="0">
                <a:effectLst/>
                <a:latin typeface="+mj-lt"/>
              </a:rPr>
              <a:t> (Stellar Mass) </a:t>
            </a:r>
            <a:endParaRPr lang="en-US" dirty="0">
              <a:latin typeface="+mj-lt"/>
            </a:endParaRP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4483545" y="1631986"/>
            <a:ext cx="3125714"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M</a:t>
            </a:r>
            <a:r>
              <a:rPr lang="en-US" sz="1600" dirty="0"/>
              <a:t>H1 </a:t>
            </a:r>
            <a:r>
              <a:rPr lang="en-US" dirty="0"/>
              <a:t>(Hydrogen Gas)</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4483546" y="2455898"/>
            <a:ext cx="3224912" cy="1234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Total Mass required for the self gravity of the galaxy to retain objects within its radius.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19EE2D-99E5-1FB4-68BB-904CD454D10B}"/>
                  </a:ext>
                </a:extLst>
              </p:cNvPr>
              <p:cNvSpPr txBox="1"/>
              <p:nvPr/>
            </p:nvSpPr>
            <p:spPr>
              <a:xfrm>
                <a:off x="4778939" y="5294541"/>
                <a:ext cx="2534925"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𝑒</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𝐻</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𝑑</m:t>
                        </m:r>
                      </m:sub>
                    </m:sSub>
                  </m:oMath>
                </a14:m>
                <a:r>
                  <a:rPr lang="en-US" dirty="0"/>
                  <a:t>  </a:t>
                </a:r>
              </a:p>
            </p:txBody>
          </p:sp>
        </mc:Choice>
        <mc:Fallback xmlns="">
          <p:sp>
            <p:nvSpPr>
              <p:cNvPr id="8" name="TextBox 7">
                <a:extLst>
                  <a:ext uri="{FF2B5EF4-FFF2-40B4-BE49-F238E27FC236}">
                    <a16:creationId xmlns:a16="http://schemas.microsoft.com/office/drawing/2014/main" id="{D919EE2D-99E5-1FB4-68BB-904CD454D10B}"/>
                  </a:ext>
                </a:extLst>
              </p:cNvPr>
              <p:cNvSpPr txBox="1">
                <a:spLocks noRot="1" noChangeAspect="1" noMove="1" noResize="1" noEditPoints="1" noAdjustHandles="1" noChangeArrowheads="1" noChangeShapeType="1" noTextEdit="1"/>
              </p:cNvSpPr>
              <p:nvPr/>
            </p:nvSpPr>
            <p:spPr>
              <a:xfrm>
                <a:off x="4778939" y="5294541"/>
                <a:ext cx="2534925" cy="276999"/>
              </a:xfrm>
              <a:prstGeom prst="rect">
                <a:avLst/>
              </a:prstGeom>
              <a:blipFill>
                <a:blip r:embed="rId2"/>
                <a:stretch>
                  <a:fillRect l="-336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A4F31CBB-A0E0-CAAF-8634-DBBD978E9269}"/>
                  </a:ext>
                </a:extLst>
              </p:cNvPr>
              <p:cNvSpPr>
                <a:spLocks noGrp="1"/>
              </p:cNvSpPr>
              <p:nvPr>
                <p:ph sz="quarter" idx="4"/>
              </p:nvPr>
            </p:nvSpPr>
            <p:spPr>
              <a:xfrm>
                <a:off x="4519436" y="3994485"/>
                <a:ext cx="4817070" cy="1231530"/>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𝐻</m:t>
                        </m:r>
                        <m:r>
                          <a:rPr lang="en-US" b="0" i="1" smtClean="0">
                            <a:latin typeface="Cambria Math" panose="02040503050406030204" pitchFamily="18" charset="0"/>
                          </a:rPr>
                          <m:t>1</m:t>
                        </m:r>
                      </m:sub>
                    </m:sSub>
                  </m:oMath>
                </a14:m>
                <a:r>
                  <a:rPr lang="en-US" dirty="0"/>
                  <a:t> = </a:t>
                </a:r>
                <a14:m>
                  <m:oMath xmlns:m="http://schemas.openxmlformats.org/officeDocument/2006/math">
                    <m:r>
                      <a:rPr lang="en-US" b="0" i="0" smtClean="0">
                        <a:latin typeface="Cambria Math" panose="02040503050406030204" pitchFamily="18" charset="0"/>
                      </a:rPr>
                      <m:t>2.36</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i="1" smtClean="0">
                            <a:latin typeface="Cambria Math" panose="02040503050406030204" pitchFamily="18" charset="0"/>
                          </a:rPr>
                          <m:t>2</m:t>
                        </m:r>
                      </m:sup>
                    </m:sSup>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𝐹𝑑𝑣</m:t>
                        </m:r>
                        <m:r>
                          <a:rPr lang="en-US" b="0" i="1" smtClean="0">
                            <a:latin typeface="Cambria Math" panose="02040503050406030204" pitchFamily="18" charset="0"/>
                          </a:rPr>
                          <m:t> (</m:t>
                        </m:r>
                        <m:r>
                          <a:rPr lang="en-US" b="0" i="1" smtClean="0">
                            <a:latin typeface="Cambria Math" panose="02040503050406030204" pitchFamily="18" charset="0"/>
                          </a:rPr>
                          <m:t>𝐹𝑙𝑢𝑥</m:t>
                        </m:r>
                        <m:r>
                          <a:rPr lang="en-US" b="0" i="1" smtClean="0">
                            <a:latin typeface="Cambria Math" panose="02040503050406030204" pitchFamily="18" charset="0"/>
                          </a:rPr>
                          <m:t> </m:t>
                        </m:r>
                        <m:r>
                          <a:rPr lang="en-US" b="0" i="1" smtClean="0">
                            <a:latin typeface="Cambria Math" panose="02040503050406030204" pitchFamily="18" charset="0"/>
                          </a:rPr>
                          <m:t>𝑉𝑎𝑙𝑢𝑒</m:t>
                        </m:r>
                        <m:r>
                          <a:rPr lang="en-US" b="0" i="1" smtClean="0">
                            <a:latin typeface="Cambria Math" panose="02040503050406030204" pitchFamily="18" charset="0"/>
                          </a:rPr>
                          <m:t>)</m:t>
                        </m:r>
                      </m:e>
                    </m:nary>
                  </m:oMath>
                </a14:m>
                <a:endParaRPr lang="en-US" dirty="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𝐻</m:t>
                        </m:r>
                        <m:r>
                          <a:rPr lang="en-US" i="1">
                            <a:latin typeface="Cambria Math" panose="02040503050406030204" pitchFamily="18" charset="0"/>
                          </a:rPr>
                          <m:t>1</m:t>
                        </m:r>
                      </m:sub>
                    </m:sSub>
                  </m:oMath>
                </a14:m>
                <a:r>
                  <a:rPr lang="en-US" dirty="0"/>
                  <a:t>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1.69</m:t>
                        </m:r>
                        <m:r>
                          <a:rPr lang="en-US" sz="2000" i="1">
                            <a:latin typeface="Cambria Math" panose="02040503050406030204" pitchFamily="18" charset="0"/>
                          </a:rPr>
                          <m:t>𝑥</m:t>
                        </m:r>
                        <m:r>
                          <a:rPr lang="en-US" sz="2000" i="1">
                            <a:latin typeface="Cambria Math" panose="02040503050406030204" pitchFamily="18" charset="0"/>
                          </a:rPr>
                          <m:t>10</m:t>
                        </m:r>
                      </m:e>
                      <m:sup>
                        <m:r>
                          <a:rPr lang="en-US" sz="2000" b="0" i="1" smtClean="0">
                            <a:latin typeface="Cambria Math" panose="02040503050406030204" pitchFamily="18" charset="0"/>
                          </a:rPr>
                          <m:t>8</m:t>
                        </m:r>
                      </m:sup>
                    </m:sSup>
                    <m:r>
                      <m:rPr>
                        <m:nor/>
                      </m:rPr>
                      <a:rPr lang="en-US" dirty="0"/>
                      <m:t>M</m:t>
                    </m:r>
                    <m:r>
                      <m:rPr>
                        <m:nor/>
                      </m:rPr>
                      <a:rPr lang="en-US" baseline="-25000" dirty="0"/>
                      <m:t>☉</m:t>
                    </m:r>
                  </m:oMath>
                </a14:m>
                <a:endParaRPr lang="en-US" dirty="0"/>
              </a:p>
              <a:p>
                <a:endParaRPr lang="en-US" dirty="0"/>
              </a:p>
            </p:txBody>
          </p:sp>
        </mc:Choice>
        <mc:Fallback xmlns="">
          <p:sp>
            <p:nvSpPr>
              <p:cNvPr id="10" name="Content Placeholder 9">
                <a:extLst>
                  <a:ext uri="{FF2B5EF4-FFF2-40B4-BE49-F238E27FC236}">
                    <a16:creationId xmlns:a16="http://schemas.microsoft.com/office/drawing/2014/main" id="{A4F31CBB-A0E0-CAAF-8634-DBBD978E9269}"/>
                  </a:ext>
                </a:extLst>
              </p:cNvPr>
              <p:cNvSpPr>
                <a:spLocks noGrp="1" noRot="1" noChangeAspect="1" noMove="1" noResize="1" noEditPoints="1" noAdjustHandles="1" noChangeArrowheads="1" noChangeShapeType="1" noTextEdit="1"/>
              </p:cNvSpPr>
              <p:nvPr>
                <p:ph sz="quarter" idx="4"/>
              </p:nvPr>
            </p:nvSpPr>
            <p:spPr>
              <a:xfrm>
                <a:off x="4519436" y="3994485"/>
                <a:ext cx="4817070" cy="1231530"/>
              </a:xfrm>
              <a:blipFill>
                <a:blip r:embed="rId3"/>
                <a:stretch>
                  <a:fillRect l="-1138" t="-52970" b="-69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26B0DF34-7421-4F15-3117-B16A430BAEC3}"/>
                  </a:ext>
                </a:extLst>
              </p:cNvPr>
              <p:cNvSpPr txBox="1">
                <a:spLocks/>
              </p:cNvSpPr>
              <p:nvPr/>
            </p:nvSpPr>
            <p:spPr>
              <a:xfrm>
                <a:off x="836612" y="2500294"/>
                <a:ext cx="3646933" cy="151135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Combined mass of all stars.</a:t>
                </a:r>
              </a:p>
              <a:p>
                <a:r>
                  <a:rPr lang="en-US" sz="2500" dirty="0"/>
                  <a:t>Find Luminosity from B-Band spectra (blue side of visible)</a:t>
                </a:r>
              </a:p>
              <a:p>
                <a:r>
                  <a:rPr lang="en-US" sz="2500" dirty="0"/>
                  <a:t>Use Solar luminosity in solar mass ratio</a:t>
                </a:r>
              </a:p>
              <a:p>
                <a:r>
                  <a:rPr lang="en-US" sz="2500" dirty="0"/>
                  <a:t>1 M</a:t>
                </a:r>
                <a:r>
                  <a:rPr lang="en-US" sz="2500" baseline="-25000" dirty="0"/>
                  <a:t>☉</a:t>
                </a:r>
                <a:r>
                  <a:rPr lang="en-US" sz="2500" dirty="0"/>
                  <a:t> = </a:t>
                </a:r>
                <a14:m>
                  <m:oMath xmlns:m="http://schemas.openxmlformats.org/officeDocument/2006/math">
                    <m:sSup>
                      <m:sSupPr>
                        <m:ctrlPr>
                          <a:rPr lang="en-US" sz="2500" i="1" smtClean="0">
                            <a:latin typeface="Cambria Math" panose="02040503050406030204" pitchFamily="18" charset="0"/>
                          </a:rPr>
                        </m:ctrlPr>
                      </m:sSupPr>
                      <m:e>
                        <m:r>
                          <a:rPr lang="en-US" sz="2500" b="0" i="1" smtClean="0">
                            <a:latin typeface="Cambria Math" panose="02040503050406030204" pitchFamily="18" charset="0"/>
                          </a:rPr>
                          <m:t>1.989</m:t>
                        </m:r>
                        <m:r>
                          <a:rPr lang="en-US" sz="2500" b="0" i="1" smtClean="0">
                            <a:latin typeface="Cambria Math" panose="02040503050406030204" pitchFamily="18" charset="0"/>
                          </a:rPr>
                          <m:t>𝑥</m:t>
                        </m:r>
                        <m:r>
                          <a:rPr lang="en-US" sz="2500" b="0" i="1" smtClean="0">
                            <a:latin typeface="Cambria Math" panose="02040503050406030204" pitchFamily="18" charset="0"/>
                          </a:rPr>
                          <m:t>10</m:t>
                        </m:r>
                      </m:e>
                      <m:sup>
                        <m:r>
                          <a:rPr lang="en-US" sz="2500" b="0" i="1" smtClean="0">
                            <a:latin typeface="Cambria Math" panose="02040503050406030204" pitchFamily="18" charset="0"/>
                          </a:rPr>
                          <m:t>30</m:t>
                        </m:r>
                      </m:sup>
                    </m:sSup>
                    <m:r>
                      <a:rPr lang="en-US" sz="2500" b="0" i="1" smtClean="0">
                        <a:latin typeface="Cambria Math" panose="02040503050406030204" pitchFamily="18" charset="0"/>
                      </a:rPr>
                      <m:t> </m:t>
                    </m:r>
                    <m:r>
                      <a:rPr lang="en-US" sz="2500" b="0" i="1" smtClean="0">
                        <a:latin typeface="Cambria Math" panose="02040503050406030204" pitchFamily="18" charset="0"/>
                      </a:rPr>
                      <m:t>𝑘𝑔</m:t>
                    </m:r>
                  </m:oMath>
                </a14:m>
                <a:endParaRPr lang="en-US" sz="2500" b="0" dirty="0"/>
              </a:p>
              <a:p>
                <a:r>
                  <a:rPr lang="en-US" sz="2500" dirty="0"/>
                  <a:t>1 </a:t>
                </a:r>
                <a:r>
                  <a:rPr lang="en-US" sz="2500" b="0" i="0" dirty="0">
                    <a:effectLst/>
                  </a:rPr>
                  <a:t>L</a:t>
                </a:r>
                <a:r>
                  <a:rPr lang="en-US" sz="2500" b="0" i="0" baseline="-25000" dirty="0">
                    <a:effectLst/>
                  </a:rPr>
                  <a:t>⊙ </a:t>
                </a:r>
                <a:r>
                  <a:rPr lang="en-US" sz="2500" dirty="0"/>
                  <a:t>= </a:t>
                </a:r>
                <a14:m>
                  <m:oMath xmlns:m="http://schemas.openxmlformats.org/officeDocument/2006/math">
                    <m:sSup>
                      <m:sSupPr>
                        <m:ctrlPr>
                          <a:rPr lang="en-US" sz="2500" i="1" smtClean="0">
                            <a:latin typeface="Cambria Math" panose="02040503050406030204" pitchFamily="18" charset="0"/>
                          </a:rPr>
                        </m:ctrlPr>
                      </m:sSupPr>
                      <m:e>
                        <m:r>
                          <a:rPr lang="en-US" sz="2500" b="0" i="1" smtClean="0">
                            <a:latin typeface="Cambria Math" panose="02040503050406030204" pitchFamily="18" charset="0"/>
                          </a:rPr>
                          <m:t>3.83</m:t>
                        </m:r>
                        <m:r>
                          <a:rPr lang="en-US" sz="2500" b="0" i="1" smtClean="0">
                            <a:latin typeface="Cambria Math" panose="02040503050406030204" pitchFamily="18" charset="0"/>
                          </a:rPr>
                          <m:t>𝑥</m:t>
                        </m:r>
                        <m:r>
                          <a:rPr lang="en-US" sz="2500" b="0" i="1" smtClean="0">
                            <a:latin typeface="Cambria Math" panose="02040503050406030204" pitchFamily="18" charset="0"/>
                          </a:rPr>
                          <m:t>10</m:t>
                        </m:r>
                      </m:e>
                      <m:sup>
                        <m:r>
                          <a:rPr lang="en-US" sz="2500" b="0" i="1" smtClean="0">
                            <a:latin typeface="Cambria Math" panose="02040503050406030204" pitchFamily="18" charset="0"/>
                          </a:rPr>
                          <m:t>26</m:t>
                        </m:r>
                      </m:sup>
                    </m:sSup>
                    <m:r>
                      <a:rPr lang="en-US" sz="2500" b="0" i="1" smtClean="0">
                        <a:latin typeface="Cambria Math" panose="02040503050406030204" pitchFamily="18" charset="0"/>
                      </a:rPr>
                      <m:t> </m:t>
                    </m:r>
                    <m:r>
                      <a:rPr lang="en-US" sz="2500" b="0" i="1" smtClean="0">
                        <a:latin typeface="Cambria Math" panose="02040503050406030204" pitchFamily="18" charset="0"/>
                      </a:rPr>
                      <m:t>𝑤𝑎𝑡𝑡𝑠</m:t>
                    </m:r>
                  </m:oMath>
                </a14:m>
                <a:endParaRPr lang="en-US" sz="2500" b="0" dirty="0"/>
              </a:p>
              <a:p>
                <a:endParaRPr lang="en-US" sz="2100" dirty="0"/>
              </a:p>
            </p:txBody>
          </p:sp>
        </mc:Choice>
        <mc:Fallback xmlns="">
          <p:sp>
            <p:nvSpPr>
              <p:cNvPr id="4" name="Content Placeholder 5">
                <a:extLst>
                  <a:ext uri="{FF2B5EF4-FFF2-40B4-BE49-F238E27FC236}">
                    <a16:creationId xmlns:a16="http://schemas.microsoft.com/office/drawing/2014/main" id="{26B0DF34-7421-4F15-3117-B16A430BAEC3}"/>
                  </a:ext>
                </a:extLst>
              </p:cNvPr>
              <p:cNvSpPr txBox="1">
                <a:spLocks noRot="1" noChangeAspect="1" noMove="1" noResize="1" noEditPoints="1" noAdjustHandles="1" noChangeArrowheads="1" noChangeShapeType="1" noTextEdit="1"/>
              </p:cNvSpPr>
              <p:nvPr/>
            </p:nvSpPr>
            <p:spPr>
              <a:xfrm>
                <a:off x="836612" y="2500294"/>
                <a:ext cx="3646933" cy="1511350"/>
              </a:xfrm>
              <a:prstGeom prst="rect">
                <a:avLst/>
              </a:prstGeom>
              <a:blipFill>
                <a:blip r:embed="rId4"/>
                <a:stretch>
                  <a:fillRect t="-3226"/>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A9481620-05D0-FCC7-C2B8-E93AF85B3CFF}"/>
              </a:ext>
            </a:extLst>
          </p:cNvPr>
          <p:cNvSpPr txBox="1">
            <a:spLocks/>
          </p:cNvSpPr>
          <p:nvPr/>
        </p:nvSpPr>
        <p:spPr>
          <a:xfrm>
            <a:off x="8359719" y="1631986"/>
            <a:ext cx="3125714"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M</a:t>
            </a:r>
            <a:r>
              <a:rPr lang="en-US" sz="1600" dirty="0"/>
              <a:t>i </a:t>
            </a:r>
            <a:r>
              <a:rPr lang="en-US" dirty="0"/>
              <a:t>(Hot Ionized Gas)</a:t>
            </a:r>
          </a:p>
        </p:txBody>
      </p:sp>
      <p:sp>
        <p:nvSpPr>
          <p:cNvPr id="6" name="Content Placeholder 5">
            <a:extLst>
              <a:ext uri="{FF2B5EF4-FFF2-40B4-BE49-F238E27FC236}">
                <a16:creationId xmlns:a16="http://schemas.microsoft.com/office/drawing/2014/main" id="{BB5CC06B-7B39-9329-EA69-29A35B590BE4}"/>
              </a:ext>
            </a:extLst>
          </p:cNvPr>
          <p:cNvSpPr txBox="1">
            <a:spLocks/>
          </p:cNvSpPr>
          <p:nvPr/>
        </p:nvSpPr>
        <p:spPr>
          <a:xfrm>
            <a:off x="8359719" y="2455898"/>
            <a:ext cx="3646933" cy="1234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Ionized gasses/other elements make up a negligible amount of total galactic mass.</a:t>
            </a:r>
          </a:p>
        </p:txBody>
      </p:sp>
      <mc:AlternateContent xmlns:mc="http://schemas.openxmlformats.org/markup-compatibility/2006" xmlns:a14="http://schemas.microsoft.com/office/drawing/2010/main">
        <mc:Choice Requires="a14">
          <p:sp>
            <p:nvSpPr>
              <p:cNvPr id="9" name="Content Placeholder 9">
                <a:extLst>
                  <a:ext uri="{FF2B5EF4-FFF2-40B4-BE49-F238E27FC236}">
                    <a16:creationId xmlns:a16="http://schemas.microsoft.com/office/drawing/2014/main" id="{7E7846D0-D974-623D-F559-C2F546CBA94F}"/>
                  </a:ext>
                </a:extLst>
              </p:cNvPr>
              <p:cNvSpPr txBox="1">
                <a:spLocks/>
              </p:cNvSpPr>
              <p:nvPr/>
            </p:nvSpPr>
            <p:spPr>
              <a:xfrm>
                <a:off x="836612" y="4103550"/>
                <a:ext cx="3578977" cy="132949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b="0" i="1" smtClean="0">
                            <a:latin typeface="Cambria Math" panose="02040503050406030204" pitchFamily="18" charset="0"/>
                          </a:rPr>
                          <m:t>𝑠</m:t>
                        </m:r>
                      </m:sub>
                    </m:sSub>
                  </m:oMath>
                </a14:m>
                <a:r>
                  <a:rPr lang="en-US" dirty="0"/>
                  <a:t> = </a:t>
                </a:r>
                <a14:m>
                  <m:oMath xmlns:m="http://schemas.openxmlformats.org/officeDocument/2006/math">
                    <m:r>
                      <a:rPr lang="en-US" smtClean="0">
                        <a:latin typeface="Cambria Math" panose="02040503050406030204" pitchFamily="18" charset="0"/>
                      </a:rPr>
                      <m:t>2.</m:t>
                    </m:r>
                    <m:r>
                      <a:rPr lang="en-US" b="0" i="1" smtClean="0">
                        <a:latin typeface="Cambria Math" panose="02040503050406030204" pitchFamily="18" charset="0"/>
                      </a:rPr>
                      <m:t>7</m:t>
                    </m:r>
                    <m:r>
                      <a:rPr lang="en-US" i="1" smtClean="0">
                        <a:latin typeface="Cambria Math" panose="02040503050406030204" pitchFamily="18" charset="0"/>
                      </a:rPr>
                      <m:t>𝑥</m:t>
                    </m:r>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b="0" i="1" smtClean="0">
                            <a:latin typeface="Cambria Math" panose="02040503050406030204" pitchFamily="18" charset="0"/>
                          </a:rPr>
                          <m:t>7</m:t>
                        </m:r>
                      </m:sup>
                    </m:sSup>
                    <m:r>
                      <m:rPr>
                        <m:nor/>
                      </m:rPr>
                      <a:rPr lang="en-US" dirty="0"/>
                      <m:t>L</m:t>
                    </m:r>
                    <m:r>
                      <m:rPr>
                        <m:nor/>
                      </m:rPr>
                      <a:rPr lang="en-US" baseline="-25000" dirty="0"/>
                      <m:t>⊙</m:t>
                    </m:r>
                  </m:oMath>
                </a14:m>
                <a:r>
                  <a:rPr lang="en-US" dirty="0">
                    <a:latin typeface="Cambria Math" panose="02040503050406030204" pitchFamily="18" charset="0"/>
                    <a:ea typeface="Cambria Math" panose="02040503050406030204" pitchFamily="18" charset="0"/>
                  </a:rPr>
                  <a:t>* 0.51</a:t>
                </a:r>
              </a:p>
              <a:p>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rPr>
                          <m:t>𝑀</m:t>
                        </m:r>
                      </m:e>
                      <m:sub>
                        <m:r>
                          <a:rPr lang="en-US" b="0" i="1" smtClean="0">
                            <a:latin typeface="Cambria Math" panose="02040503050406030204" pitchFamily="18" charset="0"/>
                          </a:rPr>
                          <m:t>𝑠</m:t>
                        </m:r>
                      </m:sub>
                    </m:sSub>
                  </m:oMath>
                </a14:m>
                <a:r>
                  <a:rPr lang="en-US" dirty="0"/>
                  <a:t> =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m:t>
                        </m:r>
                        <m:r>
                          <a:rPr lang="en-US" b="0" i="1" smtClean="0">
                            <a:latin typeface="Cambria Math" panose="02040503050406030204" pitchFamily="18" charset="0"/>
                          </a:rPr>
                          <m:t>38</m:t>
                        </m:r>
                        <m:r>
                          <a:rPr lang="en-US" i="1">
                            <a:latin typeface="Cambria Math" panose="02040503050406030204" pitchFamily="18" charset="0"/>
                          </a:rPr>
                          <m:t>𝑥</m:t>
                        </m:r>
                        <m:r>
                          <a:rPr lang="en-US" i="1">
                            <a:latin typeface="Cambria Math" panose="02040503050406030204" pitchFamily="18" charset="0"/>
                          </a:rPr>
                          <m:t>10</m:t>
                        </m:r>
                      </m:e>
                      <m:sup>
                        <m:r>
                          <a:rPr lang="en-US" b="0" i="1" smtClean="0">
                            <a:latin typeface="Cambria Math" panose="02040503050406030204" pitchFamily="18" charset="0"/>
                          </a:rPr>
                          <m:t>7</m:t>
                        </m:r>
                      </m:sup>
                    </m:sSup>
                    <m:r>
                      <m:rPr>
                        <m:nor/>
                      </m:rPr>
                      <a:rPr lang="en-US" dirty="0"/>
                      <m:t>M</m:t>
                    </m:r>
                    <m:r>
                      <m:rPr>
                        <m:nor/>
                      </m:rPr>
                      <a:rPr lang="en-US" baseline="-25000" dirty="0"/>
                      <m:t>☉</m:t>
                    </m:r>
                  </m:oMath>
                </a14:m>
                <a:endParaRPr lang="en-US" dirty="0"/>
              </a:p>
              <a:p>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𝑒</m:t>
                        </m:r>
                      </m:sub>
                    </m:sSub>
                    <m:r>
                      <a:rPr lang="en-US" b="0" i="1" smtClean="0">
                        <a:latin typeface="Cambria Math" panose="02040503050406030204" pitchFamily="18" charset="0"/>
                      </a:rPr>
                      <m:t>=8.9</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39</m:t>
                        </m:r>
                      </m:sup>
                    </m:sSup>
                    <m:r>
                      <a:rPr lang="en-US" b="0" i="1" smtClean="0">
                        <a:latin typeface="Cambria Math" panose="02040503050406030204" pitchFamily="18" charset="0"/>
                      </a:rPr>
                      <m:t>/1.989</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30</m:t>
                        </m:r>
                      </m:sup>
                    </m:sSup>
                  </m:oMath>
                </a14:m>
                <a:endParaRPr lang="en-US" dirty="0"/>
              </a:p>
              <a:p>
                <a:endParaRPr lang="en-US" dirty="0"/>
              </a:p>
            </p:txBody>
          </p:sp>
        </mc:Choice>
        <mc:Fallback xmlns="">
          <p:sp>
            <p:nvSpPr>
              <p:cNvPr id="9" name="Content Placeholder 9">
                <a:extLst>
                  <a:ext uri="{FF2B5EF4-FFF2-40B4-BE49-F238E27FC236}">
                    <a16:creationId xmlns:a16="http://schemas.microsoft.com/office/drawing/2014/main" id="{7E7846D0-D974-623D-F559-C2F546CBA94F}"/>
                  </a:ext>
                </a:extLst>
              </p:cNvPr>
              <p:cNvSpPr txBox="1">
                <a:spLocks noRot="1" noChangeAspect="1" noMove="1" noResize="1" noEditPoints="1" noAdjustHandles="1" noChangeArrowheads="1" noChangeShapeType="1" noTextEdit="1"/>
              </p:cNvSpPr>
              <p:nvPr/>
            </p:nvSpPr>
            <p:spPr>
              <a:xfrm>
                <a:off x="836612" y="4103550"/>
                <a:ext cx="3578977" cy="1329490"/>
              </a:xfrm>
              <a:prstGeom prst="rect">
                <a:avLst/>
              </a:prstGeom>
              <a:blipFill>
                <a:blip r:embed="rId5"/>
                <a:stretch>
                  <a:fillRect l="-852" t="-5046" b="-5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236CD0-92FD-9735-E6EB-89D1BFBF2957}"/>
                  </a:ext>
                </a:extLst>
              </p:cNvPr>
              <p:cNvSpPr txBox="1"/>
              <p:nvPr/>
            </p:nvSpPr>
            <p:spPr>
              <a:xfrm>
                <a:off x="4483545" y="5893003"/>
                <a:ext cx="539287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4.5</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1.69</m:t>
                              </m:r>
                              <m:r>
                                <a:rPr lang="en-US" b="0" i="1" smtClean="0">
                                  <a:latin typeface="Cambria Math" panose="02040503050406030204" pitchFamily="18" charset="0"/>
                                </a:rPr>
                                <m:t>𝑥</m:t>
                              </m:r>
                              <m:r>
                                <a:rPr lang="en-US" b="0" i="1" smtClean="0">
                                  <a:latin typeface="Cambria Math" panose="02040503050406030204" pitchFamily="18" charset="0"/>
                                </a:rPr>
                                <m:t>10</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1.38</m:t>
                              </m:r>
                              <m:r>
                                <a:rPr lang="en-US" b="0" i="1" smtClean="0">
                                  <a:latin typeface="Cambria Math" panose="02040503050406030204" pitchFamily="18" charset="0"/>
                                </a:rPr>
                                <m:t>𝑥</m:t>
                              </m:r>
                              <m:r>
                                <a:rPr lang="en-US" b="0" i="1" smtClean="0">
                                  <a:latin typeface="Cambria Math" panose="02040503050406030204" pitchFamily="18" charset="0"/>
                                </a:rPr>
                                <m:t>10</m:t>
                              </m:r>
                            </m:e>
                            <m:sup>
                              <m:r>
                                <a:rPr lang="en-US" b="0" i="1" smtClean="0">
                                  <a:latin typeface="Cambria Math" panose="02040503050406030204" pitchFamily="18" charset="0"/>
                                </a:rPr>
                                <m:t>7</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10</m:t>
                          </m:r>
                        </m:e>
                        <m:sup>
                          <m:r>
                            <a:rPr lang="en-US" b="0" i="1" smtClean="0">
                              <a:latin typeface="Cambria Math" panose="02040503050406030204" pitchFamily="18" charset="0"/>
                            </a:rPr>
                            <m:t>9</m:t>
                          </m:r>
                        </m:sup>
                      </m:sSup>
                      <m:r>
                        <m:rPr>
                          <m:nor/>
                        </m:rPr>
                        <a:rPr lang="en-US" dirty="0"/>
                        <m:t>M</m:t>
                      </m:r>
                      <m:r>
                        <m:rPr>
                          <m:nor/>
                        </m:rPr>
                        <a:rPr lang="en-US" baseline="-25000" dirty="0"/>
                        <m:t>☉</m:t>
                      </m:r>
                    </m:oMath>
                  </m:oMathPara>
                </a14:m>
                <a:endParaRPr lang="en-US" dirty="0"/>
              </a:p>
              <a:p>
                <a:endParaRPr lang="en-US" dirty="0"/>
              </a:p>
            </p:txBody>
          </p:sp>
        </mc:Choice>
        <mc:Fallback xmlns="">
          <p:sp>
            <p:nvSpPr>
              <p:cNvPr id="16" name="TextBox 15">
                <a:extLst>
                  <a:ext uri="{FF2B5EF4-FFF2-40B4-BE49-F238E27FC236}">
                    <a16:creationId xmlns:a16="http://schemas.microsoft.com/office/drawing/2014/main" id="{A8236CD0-92FD-9735-E6EB-89D1BFBF2957}"/>
                  </a:ext>
                </a:extLst>
              </p:cNvPr>
              <p:cNvSpPr txBox="1">
                <a:spLocks noRot="1" noChangeAspect="1" noMove="1" noResize="1" noEditPoints="1" noAdjustHandles="1" noChangeArrowheads="1" noChangeShapeType="1" noTextEdit="1"/>
              </p:cNvSpPr>
              <p:nvPr/>
            </p:nvSpPr>
            <p:spPr>
              <a:xfrm>
                <a:off x="4483545" y="5893003"/>
                <a:ext cx="5392875" cy="553998"/>
              </a:xfrm>
              <a:prstGeom prst="rect">
                <a:avLst/>
              </a:prstGeom>
              <a:blipFill>
                <a:blip r:embed="rId6"/>
                <a:stretch>
                  <a:fillRect t="-1099"/>
                </a:stretch>
              </a:blipFill>
            </p:spPr>
            <p:txBody>
              <a:bodyPr/>
              <a:lstStyle/>
              <a:p>
                <a:r>
                  <a:rPr lang="en-US">
                    <a:noFill/>
                  </a:rPr>
                  <a:t> </a:t>
                </a:r>
              </a:p>
            </p:txBody>
          </p:sp>
        </mc:Fallback>
      </mc:AlternateContent>
    </p:spTree>
    <p:extLst>
      <p:ext uri="{BB962C8B-B14F-4D97-AF65-F5344CB8AC3E}">
        <p14:creationId xmlns:p14="http://schemas.microsoft.com/office/powerpoint/2010/main" val="413466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five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dirty="0"/>
              <a:t>A Problem in Astrophysics</a:t>
            </a:r>
          </a:p>
        </p:txBody>
      </p:sp>
    </p:spTree>
    <p:extLst>
      <p:ext uri="{BB962C8B-B14F-4D97-AF65-F5344CB8AC3E}">
        <p14:creationId xmlns:p14="http://schemas.microsoft.com/office/powerpoint/2010/main" val="99329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fontScale="90000"/>
          </a:bodyPr>
          <a:lstStyle/>
          <a:p>
            <a:r>
              <a:rPr lang="en-US" sz="5400" dirty="0"/>
              <a:t>Angular Momentum &amp; </a:t>
            </a:r>
            <a:r>
              <a:rPr lang="en-US" sz="5400" dirty="0" err="1"/>
              <a:t>Darkmatter</a:t>
            </a:r>
            <a:endParaRPr lang="en-US" sz="5400" dirty="0"/>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6612" y="1631986"/>
            <a:ext cx="5259388" cy="823912"/>
          </a:xfrm>
        </p:spPr>
        <p:txBody>
          <a:bodyPr>
            <a:normAutofit/>
          </a:bodyPr>
          <a:lstStyle/>
          <a:p>
            <a:r>
              <a:rPr lang="en-US" dirty="0">
                <a:latin typeface="+mj-lt"/>
              </a:rPr>
              <a:t>Mass Distribution:</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7113237" y="1631986"/>
            <a:ext cx="349260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Angular Momentum</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A4F31CBB-A0E0-CAAF-8634-DBBD978E9269}"/>
                  </a:ext>
                </a:extLst>
              </p:cNvPr>
              <p:cNvSpPr>
                <a:spLocks noGrp="1"/>
              </p:cNvSpPr>
              <p:nvPr>
                <p:ph sz="quarter" idx="4"/>
              </p:nvPr>
            </p:nvSpPr>
            <p:spPr>
              <a:xfrm>
                <a:off x="6986322" y="2631622"/>
                <a:ext cx="4817070" cy="2818683"/>
              </a:xfrm>
            </p:spPr>
            <p:txBody>
              <a:bodyPr>
                <a:normAutofit lnSpcReduction="10000"/>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𝐵</m:t>
                        </m:r>
                      </m:sub>
                    </m:sSub>
                  </m:oMath>
                </a14:m>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𝐵</m:t>
                        </m:r>
                      </m:sub>
                    </m:sSub>
                    <m:r>
                      <a:rPr lang="en-US" b="0" i="1" smtClean="0">
                        <a:latin typeface="Cambria Math" panose="02040503050406030204" pitchFamily="18" charset="0"/>
                      </a:rPr>
                      <m:t>𝑣𝑟</m:t>
                    </m:r>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𝑒</m:t>
                        </m:r>
                      </m:sub>
                    </m:sSub>
                  </m:oMath>
                </a14:m>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𝑒</m:t>
                        </m:r>
                      </m:sub>
                    </m:sSub>
                    <m:r>
                      <a:rPr lang="en-US" b="0" i="1" smtClean="0">
                        <a:latin typeface="Cambria Math" panose="02040503050406030204" pitchFamily="18" charset="0"/>
                      </a:rPr>
                      <m:t>𝑣𝑟</m:t>
                    </m:r>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𝐵</m:t>
                        </m:r>
                      </m:sub>
                    </m:sSub>
                    <m:r>
                      <a:rPr lang="en-US" b="0" i="1" smtClean="0">
                        <a:latin typeface="Cambria Math" panose="02040503050406030204" pitchFamily="18" charset="0"/>
                      </a:rPr>
                      <m:t>=4.1</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63</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𝑠</m:t>
                        </m:r>
                      </m:den>
                    </m:f>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𝑒</m:t>
                        </m:r>
                      </m:sub>
                    </m:sSub>
                    <m:r>
                      <a:rPr lang="en-US" b="0" i="1" smtClean="0">
                        <a:latin typeface="Cambria Math" panose="02040503050406030204" pitchFamily="18" charset="0"/>
                      </a:rPr>
                      <m:t>=1.0</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65</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𝑠</m:t>
                        </m:r>
                      </m:den>
                    </m:f>
                  </m:oMath>
                </a14:m>
                <a:endParaRPr lang="en-US" dirty="0"/>
              </a:p>
              <a:p>
                <a:r>
                  <a:rPr lang="en-US" dirty="0"/>
                  <a:t>Without dark Matter Total Angular momentum of the galaxy is only about 4% what it should be.</a:t>
                </a:r>
              </a:p>
            </p:txBody>
          </p:sp>
        </mc:Choice>
        <mc:Fallback xmlns="">
          <p:sp>
            <p:nvSpPr>
              <p:cNvPr id="10" name="Content Placeholder 9">
                <a:extLst>
                  <a:ext uri="{FF2B5EF4-FFF2-40B4-BE49-F238E27FC236}">
                    <a16:creationId xmlns:a16="http://schemas.microsoft.com/office/drawing/2014/main" id="{A4F31CBB-A0E0-CAAF-8634-DBBD978E9269}"/>
                  </a:ext>
                </a:extLst>
              </p:cNvPr>
              <p:cNvSpPr>
                <a:spLocks noGrp="1" noRot="1" noChangeAspect="1" noMove="1" noResize="1" noEditPoints="1" noAdjustHandles="1" noChangeArrowheads="1" noChangeShapeType="1" noTextEdit="1"/>
              </p:cNvSpPr>
              <p:nvPr>
                <p:ph sz="quarter" idx="4"/>
              </p:nvPr>
            </p:nvSpPr>
            <p:spPr>
              <a:xfrm>
                <a:off x="6986322" y="2631622"/>
                <a:ext cx="4817070" cy="2818683"/>
              </a:xfrm>
              <a:blipFill>
                <a:blip r:embed="rId2"/>
                <a:stretch>
                  <a:fillRect l="-1139" t="-3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26B0DF34-7421-4F15-3117-B16A430BAEC3}"/>
                  </a:ext>
                </a:extLst>
              </p:cNvPr>
              <p:cNvSpPr txBox="1">
                <a:spLocks/>
              </p:cNvSpPr>
              <p:nvPr/>
            </p:nvSpPr>
            <p:spPr>
              <a:xfrm>
                <a:off x="836612" y="2500293"/>
                <a:ext cx="5927126" cy="14941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Baryonic Matter: </a:t>
                </a:r>
                <a14:m>
                  <m:oMath xmlns:m="http://schemas.openxmlformats.org/officeDocument/2006/math">
                    <m:r>
                      <a:rPr lang="en-US" sz="2500" i="1">
                        <a:latin typeface="Cambria Math" panose="02040503050406030204" pitchFamily="18" charset="0"/>
                      </a:rPr>
                      <m:t>3</m:t>
                    </m:r>
                    <m:r>
                      <a:rPr lang="en-US" sz="2500" b="0" i="1" smtClean="0">
                        <a:latin typeface="Cambria Math" panose="02040503050406030204" pitchFamily="18" charset="0"/>
                      </a:rPr>
                      <m:t>.6</m:t>
                    </m:r>
                    <m:r>
                      <a:rPr lang="en-US" sz="2500" b="0" i="1" smtClean="0">
                        <a:latin typeface="Cambria Math" panose="02040503050406030204" pitchFamily="18" charset="0"/>
                      </a:rPr>
                      <m:t>𝑥</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10</m:t>
                        </m:r>
                      </m:e>
                      <m:sup>
                        <m:r>
                          <a:rPr lang="en-US" sz="2500" b="0" i="1" smtClean="0">
                            <a:latin typeface="Cambria Math" panose="02040503050406030204" pitchFamily="18" charset="0"/>
                          </a:rPr>
                          <m:t>38</m:t>
                        </m:r>
                      </m:sup>
                    </m:sSup>
                    <m:r>
                      <a:rPr lang="en-US" sz="2500" b="0" i="1" smtClean="0">
                        <a:latin typeface="Cambria Math" panose="02040503050406030204" pitchFamily="18" charset="0"/>
                      </a:rPr>
                      <m:t> </m:t>
                    </m:r>
                    <m:r>
                      <a:rPr lang="en-US" sz="2500" b="0" i="1" smtClean="0">
                        <a:latin typeface="Cambria Math" panose="02040503050406030204" pitchFamily="18" charset="0"/>
                      </a:rPr>
                      <m:t>𝑘𝑔</m:t>
                    </m:r>
                  </m:oMath>
                </a14:m>
                <a:endParaRPr lang="en-US" sz="2500" b="0" dirty="0"/>
              </a:p>
              <a:p>
                <a:r>
                  <a:rPr lang="en-US" sz="2500" dirty="0"/>
                  <a:t>Dark Matter: </a:t>
                </a:r>
                <a14:m>
                  <m:oMath xmlns:m="http://schemas.openxmlformats.org/officeDocument/2006/math">
                    <m:r>
                      <a:rPr lang="en-US" sz="2300" b="0" i="1" smtClean="0">
                        <a:latin typeface="Cambria Math" panose="02040503050406030204" pitchFamily="18" charset="0"/>
                      </a:rPr>
                      <m:t>8.6</m:t>
                    </m:r>
                    <m:r>
                      <a:rPr lang="en-US" sz="2300" b="0" i="1" smtClean="0">
                        <a:latin typeface="Cambria Math" panose="02040503050406030204" pitchFamily="18" charset="0"/>
                      </a:rPr>
                      <m:t>𝑥</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10</m:t>
                        </m:r>
                      </m:e>
                      <m:sup>
                        <m:r>
                          <a:rPr lang="en-US" sz="2300" b="0" i="1" smtClean="0">
                            <a:latin typeface="Cambria Math" panose="02040503050406030204" pitchFamily="18" charset="0"/>
                          </a:rPr>
                          <m:t>39</m:t>
                        </m:r>
                      </m:sup>
                    </m:sSup>
                    <m:r>
                      <a:rPr lang="en-US" sz="2300" b="0" i="1" smtClean="0">
                        <a:latin typeface="Cambria Math" panose="02040503050406030204" pitchFamily="18" charset="0"/>
                      </a:rPr>
                      <m:t> </m:t>
                    </m:r>
                    <m:r>
                      <a:rPr lang="en-US" sz="2300" b="0" i="1" smtClean="0">
                        <a:latin typeface="Cambria Math" panose="02040503050406030204" pitchFamily="18" charset="0"/>
                      </a:rPr>
                      <m:t>𝑘𝑔</m:t>
                    </m:r>
                  </m:oMath>
                </a14:m>
                <a:r>
                  <a:rPr lang="en-US" sz="2300" dirty="0"/>
                  <a:t> </a:t>
                </a:r>
              </a:p>
              <a:p>
                <a:r>
                  <a:rPr lang="en-US" sz="2500" dirty="0"/>
                  <a:t>Enclosed Mass: </a:t>
                </a:r>
                <a14:m>
                  <m:oMath xmlns:m="http://schemas.openxmlformats.org/officeDocument/2006/math">
                    <m:r>
                      <a:rPr lang="en-US" sz="2300" b="0" i="1" smtClean="0">
                        <a:latin typeface="Cambria Math" panose="02040503050406030204" pitchFamily="18" charset="0"/>
                      </a:rPr>
                      <m:t>8.9</m:t>
                    </m:r>
                    <m:r>
                      <a:rPr lang="en-US" sz="2300" b="0" i="1" smtClean="0">
                        <a:latin typeface="Cambria Math" panose="02040503050406030204" pitchFamily="18" charset="0"/>
                      </a:rPr>
                      <m:t>𝑥</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10</m:t>
                        </m:r>
                      </m:e>
                      <m:sup>
                        <m:r>
                          <a:rPr lang="en-US" sz="2300" b="0" i="1" smtClean="0">
                            <a:latin typeface="Cambria Math" panose="02040503050406030204" pitchFamily="18" charset="0"/>
                          </a:rPr>
                          <m:t>39</m:t>
                        </m:r>
                      </m:sup>
                    </m:sSup>
                    <m:r>
                      <a:rPr lang="en-US" sz="2300" b="0" i="1" smtClean="0">
                        <a:latin typeface="Cambria Math" panose="02040503050406030204" pitchFamily="18" charset="0"/>
                      </a:rPr>
                      <m:t> </m:t>
                    </m:r>
                    <m:r>
                      <a:rPr lang="en-US" sz="2300" b="0" i="1" smtClean="0">
                        <a:latin typeface="Cambria Math" panose="02040503050406030204" pitchFamily="18" charset="0"/>
                      </a:rPr>
                      <m:t>𝑘𝑔</m:t>
                    </m:r>
                  </m:oMath>
                </a14:m>
                <a:endParaRPr lang="en-US" sz="2300" dirty="0"/>
              </a:p>
              <a:p>
                <a:r>
                  <a:rPr lang="en-US" sz="2300" dirty="0"/>
                  <a:t>Galaxy is ~95% dark matter by mass </a:t>
                </a:r>
                <a:endParaRPr lang="en-US" sz="2300" b="0" dirty="0"/>
              </a:p>
              <a:p>
                <a:endParaRPr lang="en-US" sz="2100" dirty="0"/>
              </a:p>
            </p:txBody>
          </p:sp>
        </mc:Choice>
        <mc:Fallback xmlns="">
          <p:sp>
            <p:nvSpPr>
              <p:cNvPr id="4" name="Content Placeholder 5">
                <a:extLst>
                  <a:ext uri="{FF2B5EF4-FFF2-40B4-BE49-F238E27FC236}">
                    <a16:creationId xmlns:a16="http://schemas.microsoft.com/office/drawing/2014/main" id="{26B0DF34-7421-4F15-3117-B16A430BAEC3}"/>
                  </a:ext>
                </a:extLst>
              </p:cNvPr>
              <p:cNvSpPr txBox="1">
                <a:spLocks noRot="1" noChangeAspect="1" noMove="1" noResize="1" noEditPoints="1" noAdjustHandles="1" noChangeArrowheads="1" noChangeShapeType="1" noTextEdit="1"/>
              </p:cNvSpPr>
              <p:nvPr/>
            </p:nvSpPr>
            <p:spPr>
              <a:xfrm>
                <a:off x="836612" y="2500293"/>
                <a:ext cx="5927126" cy="1494191"/>
              </a:xfrm>
              <a:prstGeom prst="rect">
                <a:avLst/>
              </a:prstGeom>
              <a:blipFill>
                <a:blip r:embed="rId3"/>
                <a:stretch>
                  <a:fillRect l="-1233" t="-9388" b="-4898"/>
                </a:stretch>
              </a:blipFill>
            </p:spPr>
            <p:txBody>
              <a:bodyPr/>
              <a:lstStyle/>
              <a:p>
                <a:r>
                  <a:rPr lang="en-US">
                    <a:noFill/>
                  </a:rPr>
                  <a:t> </a:t>
                </a:r>
              </a:p>
            </p:txBody>
          </p:sp>
        </mc:Fallback>
      </mc:AlternateContent>
    </p:spTree>
    <p:extLst>
      <p:ext uri="{BB962C8B-B14F-4D97-AF65-F5344CB8AC3E}">
        <p14:creationId xmlns:p14="http://schemas.microsoft.com/office/powerpoint/2010/main" val="3019864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relatively simply physics and good observational data we can not only determine the sizes, masses, and velocities of galaxies millions of lightyears from us. But also question the nature of what we can’t see with Dark Matter and measure its affect on the universe around us.</a:t>
            </a:r>
          </a:p>
        </p:txBody>
      </p:sp>
      <p:pic>
        <p:nvPicPr>
          <p:cNvPr id="22" name="Picture Placeholder 21">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l="10004" r="10004"/>
          <a:stretch/>
        </p:blipFill>
        <p:spPr/>
      </p:pic>
      <p:pic>
        <p:nvPicPr>
          <p:cNvPr id="18" name="Picture Placeholder 17">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l="13150" r="13150"/>
          <a:stretch/>
        </p:blipFill>
        <p:spPr/>
      </p:pic>
      <p:pic>
        <p:nvPicPr>
          <p:cNvPr id="20" name="Picture Placeholder 19">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l="3332" r="3332"/>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Galaxy Dynamics</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
        <p:nvSpPr>
          <p:cNvPr id="3" name="TextBox 2">
            <a:extLst>
              <a:ext uri="{FF2B5EF4-FFF2-40B4-BE49-F238E27FC236}">
                <a16:creationId xmlns:a16="http://schemas.microsoft.com/office/drawing/2014/main" id="{D66A4EEC-E458-BC99-90DA-1DC1BD17265A}"/>
              </a:ext>
            </a:extLst>
          </p:cNvPr>
          <p:cNvSpPr txBox="1"/>
          <p:nvPr/>
        </p:nvSpPr>
        <p:spPr>
          <a:xfrm>
            <a:off x="2134091" y="6538912"/>
            <a:ext cx="1534394" cy="253916"/>
          </a:xfrm>
          <a:prstGeom prst="rect">
            <a:avLst/>
          </a:prstGeom>
          <a:noFill/>
        </p:spPr>
        <p:txBody>
          <a:bodyPr wrap="none" rtlCol="0">
            <a:spAutoFit/>
          </a:bodyPr>
          <a:lstStyle/>
          <a:p>
            <a:r>
              <a:rPr lang="en-US" sz="1050" dirty="0"/>
              <a:t>Image: Judy Schmidt</a:t>
            </a:r>
          </a:p>
        </p:txBody>
      </p:sp>
      <p:sp>
        <p:nvSpPr>
          <p:cNvPr id="4" name="TextBox 3">
            <a:extLst>
              <a:ext uri="{FF2B5EF4-FFF2-40B4-BE49-F238E27FC236}">
                <a16:creationId xmlns:a16="http://schemas.microsoft.com/office/drawing/2014/main" id="{94EACE2F-202D-FD72-81B9-FCEE8C984896}"/>
              </a:ext>
            </a:extLst>
          </p:cNvPr>
          <p:cNvSpPr txBox="1"/>
          <p:nvPr/>
        </p:nvSpPr>
        <p:spPr>
          <a:xfrm>
            <a:off x="1910473" y="2840702"/>
            <a:ext cx="1967205" cy="253916"/>
          </a:xfrm>
          <a:prstGeom prst="rect">
            <a:avLst/>
          </a:prstGeom>
          <a:noFill/>
        </p:spPr>
        <p:txBody>
          <a:bodyPr wrap="none" rtlCol="0">
            <a:spAutoFit/>
          </a:bodyPr>
          <a:lstStyle/>
          <a:p>
            <a:r>
              <a:rPr lang="en-US" sz="1050" dirty="0"/>
              <a:t>Image: National Geographic</a:t>
            </a:r>
          </a:p>
        </p:txBody>
      </p:sp>
    </p:spTree>
    <p:extLst>
      <p:ext uri="{BB962C8B-B14F-4D97-AF65-F5344CB8AC3E}">
        <p14:creationId xmlns:p14="http://schemas.microsoft.com/office/powerpoint/2010/main" val="358477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Galaxy Dynamics</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James Wells</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5B092C-BA4E-20A5-4604-B0B270A1429E}"/>
              </a:ext>
            </a:extLst>
          </p:cNvPr>
          <p:cNvSpPr>
            <a:spLocks noGrp="1"/>
          </p:cNvSpPr>
          <p:nvPr>
            <p:ph type="title"/>
          </p:nvPr>
        </p:nvSpPr>
        <p:spPr>
          <a:xfrm>
            <a:off x="1134578" y="661737"/>
            <a:ext cx="5276088" cy="1021240"/>
          </a:xfrm>
        </p:spPr>
        <p:txBody>
          <a:bodyPr/>
          <a:lstStyle/>
          <a:p>
            <a:r>
              <a:rPr lang="en-US" dirty="0"/>
              <a:t>References:</a:t>
            </a:r>
          </a:p>
        </p:txBody>
      </p:sp>
      <p:sp>
        <p:nvSpPr>
          <p:cNvPr id="7" name="Footer Placeholder 6">
            <a:extLst>
              <a:ext uri="{FF2B5EF4-FFF2-40B4-BE49-F238E27FC236}">
                <a16:creationId xmlns:a16="http://schemas.microsoft.com/office/drawing/2014/main" id="{559761DA-2C14-9839-690A-5144CDCEB22E}"/>
              </a:ext>
            </a:extLst>
          </p:cNvPr>
          <p:cNvSpPr>
            <a:spLocks noGrp="1"/>
          </p:cNvSpPr>
          <p:nvPr>
            <p:ph type="ftr" sz="quarter" idx="11"/>
          </p:nvPr>
        </p:nvSpPr>
        <p:spPr/>
        <p:txBody>
          <a:bodyPr/>
          <a:lstStyle/>
          <a:p>
            <a:r>
              <a:rPr lang="en-US" dirty="0"/>
              <a:t>Galaxy Dynamics</a:t>
            </a:r>
          </a:p>
        </p:txBody>
      </p:sp>
      <p:sp>
        <p:nvSpPr>
          <p:cNvPr id="8" name="Slide Number Placeholder 7">
            <a:extLst>
              <a:ext uri="{FF2B5EF4-FFF2-40B4-BE49-F238E27FC236}">
                <a16:creationId xmlns:a16="http://schemas.microsoft.com/office/drawing/2014/main" id="{AF9CED8B-1D25-BA46-3D2E-F38054B1BDCC}"/>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
        <p:nvSpPr>
          <p:cNvPr id="11" name="Text Placeholder 6">
            <a:extLst>
              <a:ext uri="{FF2B5EF4-FFF2-40B4-BE49-F238E27FC236}">
                <a16:creationId xmlns:a16="http://schemas.microsoft.com/office/drawing/2014/main" id="{49084C13-D026-1CFB-1C03-3D54423F4767}"/>
              </a:ext>
            </a:extLst>
          </p:cNvPr>
          <p:cNvSpPr>
            <a:spLocks noGrp="1"/>
          </p:cNvSpPr>
          <p:nvPr>
            <p:ph type="body" sz="quarter" idx="13"/>
          </p:nvPr>
        </p:nvSpPr>
        <p:spPr>
          <a:xfrm>
            <a:off x="2251509" y="2193279"/>
            <a:ext cx="9940491" cy="4387995"/>
          </a:xfrm>
        </p:spPr>
        <p:txBody>
          <a:bodyPr/>
          <a:lstStyle/>
          <a:p>
            <a:pPr algn="l"/>
            <a:r>
              <a:rPr lang="en-US" dirty="0"/>
              <a:t>Life in the last lane: star formation and chemical evolution in an extremely gas rich dwarf</a:t>
            </a:r>
            <a:br>
              <a:rPr lang="en-US" dirty="0"/>
            </a:br>
            <a:r>
              <a:rPr lang="en-US" dirty="0"/>
              <a:t>A. Begum et Al, 2008</a:t>
            </a:r>
          </a:p>
          <a:p>
            <a:pPr algn="l"/>
            <a:endParaRPr lang="en-US" dirty="0"/>
          </a:p>
          <a:p>
            <a:pPr algn="l"/>
            <a:r>
              <a:rPr lang="en-US" dirty="0"/>
              <a:t>A dwarf galaxy with a giant H1 disk</a:t>
            </a:r>
          </a:p>
          <a:p>
            <a:pPr marL="342900" indent="-342900" algn="l">
              <a:buAutoNum type="alphaUcPeriod"/>
            </a:pPr>
            <a:r>
              <a:rPr lang="en-US" dirty="0"/>
              <a:t>Begum et Al, 2005</a:t>
            </a:r>
          </a:p>
          <a:p>
            <a:pPr marL="342900" indent="-342900" algn="l">
              <a:buAutoNum type="alphaUcPeriod"/>
            </a:pPr>
            <a:endParaRPr lang="en-US" dirty="0"/>
          </a:p>
          <a:p>
            <a:pPr algn="l"/>
            <a:r>
              <a:rPr lang="en-US" dirty="0"/>
              <a:t>Image References: </a:t>
            </a:r>
          </a:p>
          <a:p>
            <a:pPr algn="l"/>
            <a:r>
              <a:rPr lang="en-US" dirty="0"/>
              <a:t>NASA</a:t>
            </a:r>
          </a:p>
          <a:p>
            <a:pPr algn="l"/>
            <a:r>
              <a:rPr lang="en-US" dirty="0"/>
              <a:t>National Geographic</a:t>
            </a:r>
          </a:p>
          <a:p>
            <a:pPr algn="l"/>
            <a:r>
              <a:rPr lang="en-US" dirty="0"/>
              <a:t>John Bozeman</a:t>
            </a:r>
          </a:p>
          <a:p>
            <a:pPr algn="l"/>
            <a:r>
              <a:rPr lang="en-US" dirty="0"/>
              <a:t>Judy Schmidt</a:t>
            </a:r>
          </a:p>
          <a:p>
            <a:pPr algn="l"/>
            <a:r>
              <a:rPr lang="en-US" dirty="0"/>
              <a:t>WIYN 3.5m telescope (IU Astronomy Dept, Prof </a:t>
            </a:r>
            <a:r>
              <a:rPr lang="en-US" dirty="0" err="1"/>
              <a:t>Liese</a:t>
            </a:r>
            <a:r>
              <a:rPr lang="en-US" dirty="0"/>
              <a:t> Van Zee)</a:t>
            </a:r>
          </a:p>
          <a:p>
            <a:pPr marL="342900" indent="-342900" algn="l">
              <a:buAutoNum type="alphaUcPeriod"/>
            </a:pPr>
            <a:endParaRPr lang="en-US" dirty="0"/>
          </a:p>
          <a:p>
            <a:pPr marL="342900" indent="-342900" algn="l">
              <a:buAutoNum type="alphaUcPeriod"/>
            </a:pPr>
            <a:endParaRPr lang="en-US" dirty="0"/>
          </a:p>
          <a:p>
            <a:endParaRPr lang="en-US" dirty="0"/>
          </a:p>
        </p:txBody>
      </p:sp>
    </p:spTree>
    <p:extLst>
      <p:ext uri="{BB962C8B-B14F-4D97-AF65-F5344CB8AC3E}">
        <p14:creationId xmlns:p14="http://schemas.microsoft.com/office/powerpoint/2010/main" val="221380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en-US" dirty="0"/>
              <a:t>Meet NGC3741</a:t>
            </a:r>
          </a:p>
          <a:p>
            <a:r>
              <a:rPr lang="en-US" dirty="0"/>
              <a:t>Far </a:t>
            </a:r>
            <a:r>
              <a:rPr lang="en-US" dirty="0" err="1"/>
              <a:t>Far</a:t>
            </a:r>
            <a:r>
              <a:rPr lang="en-US" dirty="0"/>
              <a:t> Away</a:t>
            </a:r>
          </a:p>
          <a:p>
            <a:r>
              <a:rPr lang="en-US" dirty="0"/>
              <a:t>Finding Velocity</a:t>
            </a:r>
          </a:p>
          <a:p>
            <a:r>
              <a:rPr lang="en-US" dirty="0"/>
              <a:t>Mass? What Mass?</a:t>
            </a:r>
          </a:p>
          <a:p>
            <a:r>
              <a:rPr lang="en-US" dirty="0"/>
              <a:t>A Problem in Astrophysics</a:t>
            </a:r>
          </a:p>
          <a:p>
            <a:endParaRPr lang="en-US" dirty="0"/>
          </a:p>
        </p:txBody>
      </p:sp>
      <p:pic>
        <p:nvPicPr>
          <p:cNvPr id="6" name="Picture Placeholder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Galaxy Dynamics</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2" name="TextBox 1">
            <a:extLst>
              <a:ext uri="{FF2B5EF4-FFF2-40B4-BE49-F238E27FC236}">
                <a16:creationId xmlns:a16="http://schemas.microsoft.com/office/drawing/2014/main" id="{866D910C-005B-170A-1A67-585298893F98}"/>
              </a:ext>
            </a:extLst>
          </p:cNvPr>
          <p:cNvSpPr txBox="1"/>
          <p:nvPr/>
        </p:nvSpPr>
        <p:spPr>
          <a:xfrm>
            <a:off x="1818771" y="6238029"/>
            <a:ext cx="4457702" cy="415498"/>
          </a:xfrm>
          <a:prstGeom prst="rect">
            <a:avLst/>
          </a:prstGeom>
          <a:noFill/>
        </p:spPr>
        <p:txBody>
          <a:bodyPr wrap="square" rtlCol="0">
            <a:spAutoFit/>
          </a:bodyPr>
          <a:lstStyle/>
          <a:p>
            <a:r>
              <a:rPr lang="en-US" sz="1050" dirty="0">
                <a:solidFill>
                  <a:schemeClr val="bg1"/>
                </a:solidFill>
              </a:rPr>
              <a:t>Xray of Bull’s Eye cartwheel galaxy from Chandra, </a:t>
            </a:r>
          </a:p>
          <a:p>
            <a:r>
              <a:rPr lang="en-US" sz="1050" dirty="0">
                <a:solidFill>
                  <a:schemeClr val="bg1"/>
                </a:solidFill>
              </a:rPr>
              <a:t>Image: NASA</a:t>
            </a:r>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Galaxy Dynamics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This semester I have been participating in undergraduate research with Professor </a:t>
            </a:r>
            <a:r>
              <a:rPr lang="en-US" dirty="0" err="1"/>
              <a:t>Liese</a:t>
            </a:r>
            <a:r>
              <a:rPr lang="en-US" dirty="0"/>
              <a:t> Van Zee and PhD student Lexi Gault on H</a:t>
            </a:r>
            <a:r>
              <a:rPr lang="el-GR" i="0" dirty="0">
                <a:effectLst/>
                <a:latin typeface="Google Sans"/>
              </a:rPr>
              <a:t>α</a:t>
            </a:r>
            <a:r>
              <a:rPr lang="en-US" dirty="0"/>
              <a:t> Outflow and galactic turbulence in nearby dwarf galaxies.</a:t>
            </a:r>
          </a:p>
          <a:p>
            <a:r>
              <a:rPr lang="en-US" dirty="0"/>
              <a:t>For this project I attempted to use observational data collected on galaxy NGC3741, in conjunction with topics we learned about in P221 to determine Mass, Velocity, Radius, and Angular Momentum of the galaxy.</a:t>
            </a:r>
          </a:p>
          <a:p>
            <a:endParaRPr lang="en-US" dirty="0"/>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t="427" b="427"/>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
        <p:nvSpPr>
          <p:cNvPr id="5" name="TextBox 4">
            <a:extLst>
              <a:ext uri="{FF2B5EF4-FFF2-40B4-BE49-F238E27FC236}">
                <a16:creationId xmlns:a16="http://schemas.microsoft.com/office/drawing/2014/main" id="{7EF2A0CA-C31F-DB7D-1A23-F7251C001766}"/>
              </a:ext>
            </a:extLst>
          </p:cNvPr>
          <p:cNvSpPr txBox="1"/>
          <p:nvPr/>
        </p:nvSpPr>
        <p:spPr>
          <a:xfrm>
            <a:off x="8610600" y="5932488"/>
            <a:ext cx="2020105" cy="253916"/>
          </a:xfrm>
          <a:prstGeom prst="rect">
            <a:avLst/>
          </a:prstGeom>
          <a:noFill/>
        </p:spPr>
        <p:txBody>
          <a:bodyPr wrap="none" rtlCol="0">
            <a:spAutoFit/>
          </a:bodyPr>
          <a:lstStyle/>
          <a:p>
            <a:r>
              <a:rPr lang="en-US" sz="1050" dirty="0"/>
              <a:t>Image Credit: John Bozeman</a:t>
            </a:r>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Meet NGC3741</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NGC3741</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
        <p:nvSpPr>
          <p:cNvPr id="10" name="Content Placeholder 9">
            <a:extLst>
              <a:ext uri="{FF2B5EF4-FFF2-40B4-BE49-F238E27FC236}">
                <a16:creationId xmlns:a16="http://schemas.microsoft.com/office/drawing/2014/main" id="{D85A3A0E-F90B-FA37-6351-C74E41B5C740}"/>
              </a:ext>
            </a:extLst>
          </p:cNvPr>
          <p:cNvSpPr>
            <a:spLocks noGrp="1"/>
          </p:cNvSpPr>
          <p:nvPr>
            <p:ph idx="1"/>
          </p:nvPr>
        </p:nvSpPr>
        <p:spPr>
          <a:xfrm>
            <a:off x="838200" y="1825625"/>
            <a:ext cx="10515600" cy="1525170"/>
          </a:xfrm>
        </p:spPr>
        <p:txBody>
          <a:bodyPr/>
          <a:lstStyle/>
          <a:p>
            <a:r>
              <a:rPr lang="en-US" dirty="0"/>
              <a:t>“Nearby” dwarf galaxy</a:t>
            </a:r>
          </a:p>
          <a:p>
            <a:r>
              <a:rPr lang="en-US" dirty="0"/>
              <a:t>3.2 Mega-Parsecs from Earth</a:t>
            </a:r>
          </a:p>
          <a:p>
            <a:r>
              <a:rPr lang="en-US" dirty="0"/>
              <a:t>Axis is tilted from view of Earth (nearly side on)</a:t>
            </a:r>
          </a:p>
        </p:txBody>
      </p:sp>
      <p:pic>
        <p:nvPicPr>
          <p:cNvPr id="12" name="Picture 11">
            <a:extLst>
              <a:ext uri="{FF2B5EF4-FFF2-40B4-BE49-F238E27FC236}">
                <a16:creationId xmlns:a16="http://schemas.microsoft.com/office/drawing/2014/main" id="{68F03880-32AC-7A83-863B-EE3892871E15}"/>
              </a:ext>
            </a:extLst>
          </p:cNvPr>
          <p:cNvPicPr>
            <a:picLocks noChangeAspect="1"/>
          </p:cNvPicPr>
          <p:nvPr/>
        </p:nvPicPr>
        <p:blipFill>
          <a:blip r:embed="rId2"/>
          <a:stretch>
            <a:fillRect/>
          </a:stretch>
        </p:blipFill>
        <p:spPr>
          <a:xfrm>
            <a:off x="918019" y="3429000"/>
            <a:ext cx="3190155" cy="3250600"/>
          </a:xfrm>
          <a:prstGeom prst="rect">
            <a:avLst/>
          </a:prstGeom>
        </p:spPr>
      </p:pic>
      <p:pic>
        <p:nvPicPr>
          <p:cNvPr id="14" name="Picture 13">
            <a:extLst>
              <a:ext uri="{FF2B5EF4-FFF2-40B4-BE49-F238E27FC236}">
                <a16:creationId xmlns:a16="http://schemas.microsoft.com/office/drawing/2014/main" id="{EA0C8D14-198A-8CA9-F943-A93500A3D144}"/>
              </a:ext>
            </a:extLst>
          </p:cNvPr>
          <p:cNvPicPr>
            <a:picLocks noChangeAspect="1"/>
          </p:cNvPicPr>
          <p:nvPr/>
        </p:nvPicPr>
        <p:blipFill>
          <a:blip r:embed="rId3"/>
          <a:stretch>
            <a:fillRect/>
          </a:stretch>
        </p:blipFill>
        <p:spPr>
          <a:xfrm>
            <a:off x="4314237" y="3429000"/>
            <a:ext cx="3430191" cy="3250600"/>
          </a:xfrm>
          <a:prstGeom prst="rect">
            <a:avLst/>
          </a:prstGeom>
        </p:spPr>
      </p:pic>
      <p:pic>
        <p:nvPicPr>
          <p:cNvPr id="16" name="Picture 15">
            <a:extLst>
              <a:ext uri="{FF2B5EF4-FFF2-40B4-BE49-F238E27FC236}">
                <a16:creationId xmlns:a16="http://schemas.microsoft.com/office/drawing/2014/main" id="{C8D57648-FE52-C2B4-A50A-485A3E478842}"/>
              </a:ext>
            </a:extLst>
          </p:cNvPr>
          <p:cNvPicPr>
            <a:picLocks noChangeAspect="1"/>
          </p:cNvPicPr>
          <p:nvPr/>
        </p:nvPicPr>
        <p:blipFill>
          <a:blip r:embed="rId4"/>
          <a:stretch>
            <a:fillRect/>
          </a:stretch>
        </p:blipFill>
        <p:spPr>
          <a:xfrm>
            <a:off x="8050698" y="3350795"/>
            <a:ext cx="3456938" cy="3370680"/>
          </a:xfrm>
          <a:prstGeom prst="rect">
            <a:avLst/>
          </a:prstGeom>
        </p:spPr>
      </p:pic>
      <p:sp>
        <p:nvSpPr>
          <p:cNvPr id="17" name="TextBox 16">
            <a:extLst>
              <a:ext uri="{FF2B5EF4-FFF2-40B4-BE49-F238E27FC236}">
                <a16:creationId xmlns:a16="http://schemas.microsoft.com/office/drawing/2014/main" id="{792B2248-2F63-6985-1DDD-08F019E27C09}"/>
              </a:ext>
            </a:extLst>
          </p:cNvPr>
          <p:cNvSpPr txBox="1"/>
          <p:nvPr/>
        </p:nvSpPr>
        <p:spPr>
          <a:xfrm>
            <a:off x="1600025" y="3359244"/>
            <a:ext cx="1826141" cy="369332"/>
          </a:xfrm>
          <a:prstGeom prst="rect">
            <a:avLst/>
          </a:prstGeom>
          <a:noFill/>
        </p:spPr>
        <p:txBody>
          <a:bodyPr wrap="none" rtlCol="0">
            <a:spAutoFit/>
          </a:bodyPr>
          <a:lstStyle/>
          <a:p>
            <a:r>
              <a:rPr lang="en-US" dirty="0">
                <a:solidFill>
                  <a:schemeClr val="bg1"/>
                </a:solidFill>
              </a:rPr>
              <a:t>H</a:t>
            </a:r>
            <a:r>
              <a:rPr lang="en-US" sz="1400" dirty="0">
                <a:solidFill>
                  <a:schemeClr val="bg1"/>
                </a:solidFill>
              </a:rPr>
              <a:t>1</a:t>
            </a:r>
            <a:r>
              <a:rPr lang="en-US" dirty="0">
                <a:solidFill>
                  <a:schemeClr val="bg1"/>
                </a:solidFill>
              </a:rPr>
              <a:t> Distribution</a:t>
            </a:r>
          </a:p>
        </p:txBody>
      </p:sp>
      <p:sp>
        <p:nvSpPr>
          <p:cNvPr id="19" name="TextBox 18">
            <a:extLst>
              <a:ext uri="{FF2B5EF4-FFF2-40B4-BE49-F238E27FC236}">
                <a16:creationId xmlns:a16="http://schemas.microsoft.com/office/drawing/2014/main" id="{F7581EE1-2057-F932-7701-FB73E41E5C09}"/>
              </a:ext>
            </a:extLst>
          </p:cNvPr>
          <p:cNvSpPr txBox="1"/>
          <p:nvPr/>
        </p:nvSpPr>
        <p:spPr>
          <a:xfrm>
            <a:off x="5177981" y="3359244"/>
            <a:ext cx="6096000" cy="369332"/>
          </a:xfrm>
          <a:prstGeom prst="rect">
            <a:avLst/>
          </a:prstGeom>
          <a:noFill/>
        </p:spPr>
        <p:txBody>
          <a:bodyPr wrap="square">
            <a:spAutoFit/>
          </a:bodyPr>
          <a:lstStyle/>
          <a:p>
            <a:r>
              <a:rPr lang="en-US" dirty="0">
                <a:solidFill>
                  <a:schemeClr val="bg1"/>
                </a:solidFill>
              </a:rPr>
              <a:t>H</a:t>
            </a:r>
            <a:r>
              <a:rPr lang="el-GR" dirty="0">
                <a:solidFill>
                  <a:schemeClr val="bg1"/>
                </a:solidFill>
              </a:rPr>
              <a:t>α</a:t>
            </a:r>
            <a:r>
              <a:rPr lang="en-US" dirty="0">
                <a:solidFill>
                  <a:schemeClr val="bg1"/>
                </a:solidFill>
              </a:rPr>
              <a:t> Distribution</a:t>
            </a:r>
          </a:p>
        </p:txBody>
      </p:sp>
      <p:sp>
        <p:nvSpPr>
          <p:cNvPr id="21" name="TextBox 20">
            <a:extLst>
              <a:ext uri="{FF2B5EF4-FFF2-40B4-BE49-F238E27FC236}">
                <a16:creationId xmlns:a16="http://schemas.microsoft.com/office/drawing/2014/main" id="{8BADF469-7968-AFF3-DD51-E41C3E524F1E}"/>
              </a:ext>
            </a:extLst>
          </p:cNvPr>
          <p:cNvSpPr txBox="1"/>
          <p:nvPr/>
        </p:nvSpPr>
        <p:spPr>
          <a:xfrm>
            <a:off x="8751684" y="3367693"/>
            <a:ext cx="2828567" cy="369332"/>
          </a:xfrm>
          <a:prstGeom prst="rect">
            <a:avLst/>
          </a:prstGeom>
          <a:noFill/>
        </p:spPr>
        <p:txBody>
          <a:bodyPr wrap="square">
            <a:spAutoFit/>
          </a:bodyPr>
          <a:lstStyle/>
          <a:p>
            <a:r>
              <a:rPr lang="en-US" dirty="0"/>
              <a:t>Velocity Histogram</a:t>
            </a: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TWO</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Far </a:t>
            </a:r>
            <a:r>
              <a:rPr lang="en-US" sz="2000" dirty="0" err="1">
                <a:solidFill>
                  <a:schemeClr val="bg1"/>
                </a:solidFill>
              </a:rPr>
              <a:t>Far</a:t>
            </a:r>
            <a:r>
              <a:rPr lang="en-US" sz="2000" dirty="0">
                <a:solidFill>
                  <a:schemeClr val="bg1"/>
                </a:solidFill>
              </a:rPr>
              <a:t> Away</a:t>
            </a:r>
            <a:endParaRPr lang="en-US" dirty="0"/>
          </a:p>
        </p:txBody>
      </p:sp>
    </p:spTree>
    <p:extLst>
      <p:ext uri="{BB962C8B-B14F-4D97-AF65-F5344CB8AC3E}">
        <p14:creationId xmlns:p14="http://schemas.microsoft.com/office/powerpoint/2010/main" val="210286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Galactic Size Scales</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Conversions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1591678"/>
              </a:xfrm>
            </p:spPr>
            <p:txBody>
              <a:bodyPr>
                <a:normAutofit fontScale="92500" lnSpcReduction="20000"/>
              </a:bodyPr>
              <a:lstStyle/>
              <a:p>
                <a:r>
                  <a:rPr lang="en-US" sz="2000" dirty="0"/>
                  <a:t>1 </a:t>
                </a:r>
                <a:r>
                  <a:rPr lang="en-US" sz="2000" dirty="0" err="1"/>
                  <a:t>MegaParsec</a:t>
                </a:r>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𝑥</m:t>
                        </m:r>
                        <m:r>
                          <a:rPr lang="en-US" sz="2000" b="0" i="1" smtClean="0">
                            <a:latin typeface="Cambria Math" panose="02040503050406030204" pitchFamily="18" charset="0"/>
                          </a:rPr>
                          <m:t>10</m:t>
                        </m:r>
                      </m:e>
                      <m:sup>
                        <m:r>
                          <a:rPr lang="en-US" sz="2000" b="0" i="1" smtClean="0">
                            <a:latin typeface="Cambria Math" panose="02040503050406030204" pitchFamily="18" charset="0"/>
                          </a:rPr>
                          <m:t>6</m:t>
                        </m:r>
                      </m:sup>
                    </m:sSup>
                  </m:oMath>
                </a14:m>
                <a:r>
                  <a:rPr lang="en-US" sz="2000" dirty="0"/>
                  <a:t> Parsecs</a:t>
                </a:r>
              </a:p>
              <a:p>
                <a:r>
                  <a:rPr lang="en-US" sz="2000" dirty="0"/>
                  <a:t>1 Parsec = 3.26156 Lightyears</a:t>
                </a:r>
              </a:p>
              <a:p>
                <a:r>
                  <a:rPr lang="en-US" sz="2000" dirty="0"/>
                  <a:t>1 Lightyear = 63241.1 AU</a:t>
                </a:r>
              </a:p>
              <a:p>
                <a:r>
                  <a:rPr lang="en-US" dirty="0"/>
                  <a:t>1 AU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1.4960</m:t>
                        </m:r>
                        <m:r>
                          <a:rPr lang="en-US" sz="2000" b="0" i="1" smtClean="0">
                            <a:latin typeface="Cambria Math" panose="02040503050406030204" pitchFamily="18" charset="0"/>
                          </a:rPr>
                          <m:t>𝑥</m:t>
                        </m:r>
                        <m:r>
                          <a:rPr lang="en-US" sz="2000" b="0" i="1" smtClean="0">
                            <a:latin typeface="Cambria Math" panose="02040503050406030204" pitchFamily="18" charset="0"/>
                          </a:rPr>
                          <m:t>10</m:t>
                        </m:r>
                      </m:e>
                      <m:sup>
                        <m:r>
                          <a:rPr lang="en-US" sz="2000" b="0" i="1" smtClean="0">
                            <a:latin typeface="Cambria Math" panose="02040503050406030204" pitchFamily="18" charset="0"/>
                          </a:rPr>
                          <m:t>8</m:t>
                        </m:r>
                      </m:sup>
                    </m:sSup>
                  </m:oMath>
                </a14:m>
                <a:r>
                  <a:rPr lang="en-US" sz="2000" dirty="0"/>
                  <a:t> </a:t>
                </a:r>
                <a:r>
                  <a:rPr lang="en-US" dirty="0"/>
                  <a:t>km</a:t>
                </a:r>
                <a:endParaRPr lang="en-US" sz="2000" dirty="0"/>
              </a:p>
            </p:txBody>
          </p:sp>
        </mc:Choice>
        <mc:Fallback xmlns="">
          <p:sp>
            <p:nvSpPr>
              <p:cNvPr id="4" name="Content Placeholder 3">
                <a:extLst>
                  <a:ext uri="{FF2B5EF4-FFF2-40B4-BE49-F238E27FC236}">
                    <a16:creationId xmlns:a16="http://schemas.microsoft.com/office/drawing/2014/main" id="{1FE9CB6C-6FF8-4B8C-9B41-2DDD39B25DE3}"/>
                  </a:ext>
                </a:extLst>
              </p:cNvPr>
              <p:cNvSpPr>
                <a:spLocks noGrp="1" noRot="1" noChangeAspect="1" noMove="1" noResize="1" noEditPoints="1" noAdjustHandles="1" noChangeArrowheads="1" noChangeShapeType="1" noTextEdit="1"/>
              </p:cNvSpPr>
              <p:nvPr>
                <p:ph sz="half" idx="2"/>
              </p:nvPr>
            </p:nvSpPr>
            <p:spPr>
              <a:xfrm>
                <a:off x="1447800" y="2505075"/>
                <a:ext cx="4549775" cy="1591678"/>
              </a:xfrm>
              <a:blipFill>
                <a:blip r:embed="rId2"/>
                <a:stretch>
                  <a:fillRect l="-1072" t="-6897"/>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Our Data</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fontScale="92500" lnSpcReduction="20000"/>
              </a:bodyPr>
              <a:lstStyle/>
              <a:p>
                <a:r>
                  <a:rPr lang="en-US" sz="2000" dirty="0"/>
                  <a:t>Distance to NGC3741: 3.2 </a:t>
                </a:r>
                <a:r>
                  <a:rPr lang="en-US" sz="2000" dirty="0" err="1"/>
                  <a:t>Mp</a:t>
                </a:r>
                <a:r>
                  <a:rPr lang="en-US" dirty="0" err="1"/>
                  <a:t>c</a:t>
                </a:r>
                <a:r>
                  <a:rPr lang="en-US" dirty="0"/>
                  <a:t>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9.83</m:t>
                        </m:r>
                        <m:r>
                          <a:rPr lang="en-US" sz="2000" b="0" i="1" smtClean="0">
                            <a:latin typeface="Cambria Math" panose="02040503050406030204" pitchFamily="18" charset="0"/>
                          </a:rPr>
                          <m:t>𝑥</m:t>
                        </m:r>
                        <m:r>
                          <a:rPr lang="en-US" sz="2000" b="0" i="1" smtClean="0">
                            <a:latin typeface="Cambria Math" panose="02040503050406030204" pitchFamily="18" charset="0"/>
                          </a:rPr>
                          <m:t>10</m:t>
                        </m:r>
                      </m:e>
                      <m:sup>
                        <m:r>
                          <a:rPr lang="en-US" sz="2000" b="0" i="1" smtClean="0">
                            <a:latin typeface="Cambria Math" panose="02040503050406030204" pitchFamily="18" charset="0"/>
                          </a:rPr>
                          <m:t>19</m:t>
                        </m:r>
                      </m:sup>
                    </m:sSup>
                  </m:oMath>
                </a14:m>
                <a:r>
                  <a:rPr lang="en-US" sz="2000" dirty="0"/>
                  <a:t> </a:t>
                </a:r>
                <a:r>
                  <a:rPr lang="en-US" dirty="0"/>
                  <a:t>km</a:t>
                </a:r>
              </a:p>
              <a:p>
                <a:r>
                  <a:rPr lang="en-US" sz="2000" dirty="0"/>
                  <a:t>Nearly 10 million lightyears, equivalent to ~100 times the length of the milky way galaxy.</a:t>
                </a:r>
              </a:p>
              <a:p>
                <a:r>
                  <a:rPr lang="en-US" sz="2000" dirty="0"/>
                  <a:t>Being this distant the galaxy looks incredibly small in the night sky, around 455 arcsec radius (for reference, moon = 1900 arcsec)</a:t>
                </a:r>
              </a:p>
              <a:p>
                <a:endParaRPr lang="en-US" dirty="0"/>
              </a:p>
              <a:p>
                <a:r>
                  <a:rPr lang="en-US" dirty="0"/>
                  <a:t>Using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=455</m:t>
                    </m:r>
                  </m:oMath>
                </a14:m>
                <a:r>
                  <a:rPr lang="en-US" sz="2000" dirty="0"/>
                  <a:t>, we get a physical radius of </a:t>
                </a:r>
                <a14:m>
                  <m:oMath xmlns:m="http://schemas.openxmlformats.org/officeDocument/2006/math">
                    <m:sSup>
                      <m:sSupPr>
                        <m:ctrlPr>
                          <a:rPr lang="en-US" sz="1700" i="1">
                            <a:latin typeface="Cambria Math" panose="02040503050406030204" pitchFamily="18" charset="0"/>
                          </a:rPr>
                        </m:ctrlPr>
                      </m:sSupPr>
                      <m:e>
                        <m:r>
                          <a:rPr lang="en-US" sz="1700" b="0" i="1" smtClean="0">
                            <a:latin typeface="Cambria Math" panose="02040503050406030204" pitchFamily="18" charset="0"/>
                          </a:rPr>
                          <m:t>2.17</m:t>
                        </m:r>
                        <m:r>
                          <a:rPr lang="en-US" sz="1700" i="1">
                            <a:latin typeface="Cambria Math" panose="02040503050406030204" pitchFamily="18" charset="0"/>
                          </a:rPr>
                          <m:t>𝑥</m:t>
                        </m:r>
                        <m:r>
                          <a:rPr lang="en-US" sz="1700" i="1">
                            <a:latin typeface="Cambria Math" panose="02040503050406030204" pitchFamily="18" charset="0"/>
                          </a:rPr>
                          <m:t>10</m:t>
                        </m:r>
                      </m:e>
                      <m:sup>
                        <m:r>
                          <a:rPr lang="en-US" sz="1700" b="0" i="1" smtClean="0">
                            <a:latin typeface="Cambria Math" panose="02040503050406030204" pitchFamily="18" charset="0"/>
                          </a:rPr>
                          <m:t>17</m:t>
                        </m:r>
                      </m:sup>
                    </m:sSup>
                  </m:oMath>
                </a14:m>
                <a:r>
                  <a:rPr lang="en-US" sz="1700" dirty="0"/>
                  <a:t> </a:t>
                </a:r>
                <a:r>
                  <a:rPr lang="en-US" sz="2000" dirty="0"/>
                  <a:t>km or about 23,000 LY (most of this is an extended hydrogen disk)</a:t>
                </a:r>
              </a:p>
            </p:txBody>
          </p:sp>
        </mc:Choice>
        <mc:Fallback xmlns="">
          <p:sp>
            <p:nvSpPr>
              <p:cNvPr id="6" name="Content Placeholder 5">
                <a:extLst>
                  <a:ext uri="{FF2B5EF4-FFF2-40B4-BE49-F238E27FC236}">
                    <a16:creationId xmlns:a16="http://schemas.microsoft.com/office/drawing/2014/main" id="{5A74CB9D-E60B-4C8A-B4E7-23BC1D9FA66E}"/>
                  </a:ext>
                </a:extLst>
              </p:cNvPr>
              <p:cNvSpPr>
                <a:spLocks noGrp="1" noRot="1" noChangeAspect="1" noMove="1" noResize="1" noEditPoints="1" noAdjustHandles="1" noChangeArrowheads="1" noChangeShapeType="1" noTextEdit="1"/>
              </p:cNvSpPr>
              <p:nvPr>
                <p:ph sz="quarter" idx="4"/>
              </p:nvPr>
            </p:nvSpPr>
            <p:spPr>
              <a:xfrm>
                <a:off x="6783206" y="2505075"/>
                <a:ext cx="4572182" cy="3684588"/>
              </a:xfrm>
              <a:blipFill>
                <a:blip r:embed="rId3"/>
                <a:stretch>
                  <a:fillRect l="-1067" t="-2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BC9D86-2936-CFBC-54E6-5DE6934E5361}"/>
                  </a:ext>
                </a:extLst>
              </p:cNvPr>
              <p:cNvSpPr txBox="1"/>
              <p:nvPr/>
            </p:nvSpPr>
            <p:spPr>
              <a:xfrm>
                <a:off x="1806974" y="5866983"/>
                <a:ext cx="1645002" cy="542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𝐷</m:t>
                          </m:r>
                        </m:den>
                      </m:f>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206625</m:t>
                      </m:r>
                    </m:oMath>
                  </m:oMathPara>
                </a14:m>
                <a:endParaRPr lang="en-US" dirty="0"/>
              </a:p>
            </p:txBody>
          </p:sp>
        </mc:Choice>
        <mc:Fallback xmlns="">
          <p:sp>
            <p:nvSpPr>
              <p:cNvPr id="7" name="TextBox 6">
                <a:extLst>
                  <a:ext uri="{FF2B5EF4-FFF2-40B4-BE49-F238E27FC236}">
                    <a16:creationId xmlns:a16="http://schemas.microsoft.com/office/drawing/2014/main" id="{01BC9D86-2936-CFBC-54E6-5DE6934E5361}"/>
                  </a:ext>
                </a:extLst>
              </p:cNvPr>
              <p:cNvSpPr txBox="1">
                <a:spLocks noRot="1" noChangeAspect="1" noMove="1" noResize="1" noEditPoints="1" noAdjustHandles="1" noChangeArrowheads="1" noChangeShapeType="1" noTextEdit="1"/>
              </p:cNvSpPr>
              <p:nvPr/>
            </p:nvSpPr>
            <p:spPr>
              <a:xfrm>
                <a:off x="1806974" y="5866983"/>
                <a:ext cx="1645002" cy="542456"/>
              </a:xfrm>
              <a:prstGeom prst="rect">
                <a:avLst/>
              </a:prstGeom>
              <a:blipFill>
                <a:blip r:embed="rId4"/>
                <a:stretch>
                  <a:fillRect/>
                </a:stretch>
              </a:blipFill>
            </p:spPr>
            <p:txBody>
              <a:bodyPr/>
              <a:lstStyle/>
              <a:p>
                <a:r>
                  <a:rPr lang="en-US">
                    <a:noFill/>
                  </a:rPr>
                  <a:t> </a:t>
                </a:r>
              </a:p>
            </p:txBody>
          </p:sp>
        </mc:Fallback>
      </mc:AlternateContent>
      <p:sp>
        <p:nvSpPr>
          <p:cNvPr id="8" name="Text Placeholder 2">
            <a:extLst>
              <a:ext uri="{FF2B5EF4-FFF2-40B4-BE49-F238E27FC236}">
                <a16:creationId xmlns:a16="http://schemas.microsoft.com/office/drawing/2014/main" id="{A1DCFC54-DFA1-CA05-75CC-4DDB73DBA528}"/>
              </a:ext>
            </a:extLst>
          </p:cNvPr>
          <p:cNvSpPr txBox="1">
            <a:spLocks/>
          </p:cNvSpPr>
          <p:nvPr/>
        </p:nvSpPr>
        <p:spPr>
          <a:xfrm>
            <a:off x="1546225" y="3774073"/>
            <a:ext cx="4549775"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Calculations</a:t>
            </a:r>
          </a:p>
        </p:txBody>
      </p:sp>
      <mc:AlternateContent xmlns:mc="http://schemas.openxmlformats.org/markup-compatibility/2006" xmlns:a14="http://schemas.microsoft.com/office/drawing/2010/main">
        <mc:Choice Requires="a14">
          <p:sp>
            <p:nvSpPr>
              <p:cNvPr id="9" name="Content Placeholder 3">
                <a:extLst>
                  <a:ext uri="{FF2B5EF4-FFF2-40B4-BE49-F238E27FC236}">
                    <a16:creationId xmlns:a16="http://schemas.microsoft.com/office/drawing/2014/main" id="{A42EDB39-5E56-BA50-A0EA-085E66136EA2}"/>
                  </a:ext>
                </a:extLst>
              </p:cNvPr>
              <p:cNvSpPr txBox="1">
                <a:spLocks/>
              </p:cNvSpPr>
              <p:nvPr/>
            </p:nvSpPr>
            <p:spPr>
              <a:xfrm>
                <a:off x="1546225" y="4597985"/>
                <a:ext cx="4549775" cy="1591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 Angular size of object</a:t>
                </a:r>
              </a:p>
              <a:p>
                <a:r>
                  <a:rPr lang="en-US" dirty="0"/>
                  <a:t>d – Physical size of object</a:t>
                </a:r>
              </a:p>
              <a:p>
                <a:r>
                  <a:rPr lang="en-US" dirty="0"/>
                  <a:t>D – Distance to object</a:t>
                </a:r>
              </a:p>
            </p:txBody>
          </p:sp>
        </mc:Choice>
        <mc:Fallback xmlns="">
          <p:sp>
            <p:nvSpPr>
              <p:cNvPr id="9" name="Content Placeholder 3">
                <a:extLst>
                  <a:ext uri="{FF2B5EF4-FFF2-40B4-BE49-F238E27FC236}">
                    <a16:creationId xmlns:a16="http://schemas.microsoft.com/office/drawing/2014/main" id="{A42EDB39-5E56-BA50-A0EA-085E66136EA2}"/>
                  </a:ext>
                </a:extLst>
              </p:cNvPr>
              <p:cNvSpPr txBox="1">
                <a:spLocks noRot="1" noChangeAspect="1" noMove="1" noResize="1" noEditPoints="1" noAdjustHandles="1" noChangeArrowheads="1" noChangeShapeType="1" noTextEdit="1"/>
              </p:cNvSpPr>
              <p:nvPr/>
            </p:nvSpPr>
            <p:spPr>
              <a:xfrm>
                <a:off x="1546225" y="4597985"/>
                <a:ext cx="4549775" cy="1591678"/>
              </a:xfrm>
              <a:prstGeom prst="rect">
                <a:avLst/>
              </a:prstGeom>
              <a:blipFill>
                <a:blip r:embed="rId5"/>
                <a:stretch>
                  <a:fillRect l="-1206" t="-3831"/>
                </a:stretch>
              </a:blipFill>
            </p:spPr>
            <p:txBody>
              <a:bodyPr/>
              <a:lstStyle/>
              <a:p>
                <a:r>
                  <a:rPr lang="en-US">
                    <a:noFill/>
                  </a:rPr>
                  <a:t> </a:t>
                </a:r>
              </a:p>
            </p:txBody>
          </p:sp>
        </mc:Fallback>
      </mc:AlternateContent>
    </p:spTree>
    <p:extLst>
      <p:ext uri="{BB962C8B-B14F-4D97-AF65-F5344CB8AC3E}">
        <p14:creationId xmlns:p14="http://schemas.microsoft.com/office/powerpoint/2010/main" val="312476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three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Finding Velocity</a:t>
            </a:r>
            <a:endParaRPr lang="en-US" dirty="0"/>
          </a:p>
        </p:txBody>
      </p:sp>
    </p:spTree>
    <p:extLst>
      <p:ext uri="{BB962C8B-B14F-4D97-AF65-F5344CB8AC3E}">
        <p14:creationId xmlns:p14="http://schemas.microsoft.com/office/powerpoint/2010/main" val="3706465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Finding Velocity</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A9DAA-006C-4F4B-980E-E3DF019B24E2}" type="slidenum">
              <a:rPr kumimoji="0" lang="en-US" sz="1200" b="1" i="0" u="none" strike="noStrike" kern="1200" cap="all" spc="100" normalizeH="0" baseline="0" noProof="0" smtClean="0">
                <a:ln>
                  <a:noFill/>
                </a:ln>
                <a:solidFill>
                  <a:srgbClr val="243FFF"/>
                </a:solidFill>
                <a:effectLst/>
                <a:uLnTx/>
                <a:uFillTx/>
                <a:latin typeface="Univer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all" spc="100" normalizeH="0" baseline="0" noProof="0" dirty="0">
              <a:ln>
                <a:noFill/>
              </a:ln>
              <a:solidFill>
                <a:srgbClr val="243FFF"/>
              </a:solidFill>
              <a:effectLst/>
              <a:uLnTx/>
              <a:uFillTx/>
              <a:latin typeface="Univers"/>
              <a:ea typeface="+mn-ea"/>
              <a:cs typeface="+mn-cs"/>
            </a:endParaRPr>
          </a:p>
        </p:txBody>
      </p:sp>
      <p:sp>
        <p:nvSpPr>
          <p:cNvPr id="10" name="Content Placeholder 9">
            <a:extLst>
              <a:ext uri="{FF2B5EF4-FFF2-40B4-BE49-F238E27FC236}">
                <a16:creationId xmlns:a16="http://schemas.microsoft.com/office/drawing/2014/main" id="{D85A3A0E-F90B-FA37-6351-C74E41B5C740}"/>
              </a:ext>
            </a:extLst>
          </p:cNvPr>
          <p:cNvSpPr>
            <a:spLocks noGrp="1"/>
          </p:cNvSpPr>
          <p:nvPr>
            <p:ph idx="1"/>
          </p:nvPr>
        </p:nvSpPr>
        <p:spPr>
          <a:xfrm>
            <a:off x="838200" y="1825625"/>
            <a:ext cx="6019800" cy="1525170"/>
          </a:xfrm>
        </p:spPr>
        <p:txBody>
          <a:bodyPr/>
          <a:lstStyle/>
          <a:p>
            <a:r>
              <a:rPr lang="en-US" dirty="0"/>
              <a:t>Two main ways to find velocity: FWHM and Velocity Field/Rotational curve overlay</a:t>
            </a:r>
          </a:p>
        </p:txBody>
      </p:sp>
      <p:sp>
        <p:nvSpPr>
          <p:cNvPr id="17" name="TextBox 16">
            <a:extLst>
              <a:ext uri="{FF2B5EF4-FFF2-40B4-BE49-F238E27FC236}">
                <a16:creationId xmlns:a16="http://schemas.microsoft.com/office/drawing/2014/main" id="{792B2248-2F63-6985-1DDD-08F019E27C09}"/>
              </a:ext>
            </a:extLst>
          </p:cNvPr>
          <p:cNvSpPr txBox="1"/>
          <p:nvPr/>
        </p:nvSpPr>
        <p:spPr>
          <a:xfrm>
            <a:off x="956462" y="3517048"/>
            <a:ext cx="29803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a:rPr>
              <a:t>Full Width Half Maximum</a:t>
            </a:r>
            <a:endParaRPr kumimoji="0" lang="en-US" sz="1800" b="0" i="0" u="none" strike="noStrike" kern="1200" cap="none" spc="0" normalizeH="0" baseline="0" noProof="0" dirty="0">
              <a:ln>
                <a:noFill/>
              </a:ln>
              <a:effectLst/>
              <a:uLnTx/>
              <a:uFillTx/>
              <a:latin typeface="Univers"/>
              <a:ea typeface="+mn-ea"/>
              <a:cs typeface="+mn-cs"/>
            </a:endParaRPr>
          </a:p>
        </p:txBody>
      </p:sp>
      <p:pic>
        <p:nvPicPr>
          <p:cNvPr id="1026" name="Picture 2" descr="undefined">
            <a:extLst>
              <a:ext uri="{FF2B5EF4-FFF2-40B4-BE49-F238E27FC236}">
                <a16:creationId xmlns:a16="http://schemas.microsoft.com/office/drawing/2014/main" id="{293A9726-B336-5FF9-B106-518FF424A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93" y="4253747"/>
            <a:ext cx="3042842" cy="20285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52719B-062F-A442-8855-C257083C8B10}"/>
              </a:ext>
            </a:extLst>
          </p:cNvPr>
          <p:cNvSpPr txBox="1"/>
          <p:nvPr/>
        </p:nvSpPr>
        <p:spPr>
          <a:xfrm>
            <a:off x="8562515" y="28153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Univers"/>
                <a:ea typeface="+mn-ea"/>
                <a:cs typeface="+mn-cs"/>
              </a:rPr>
              <a:t>Velocity Field</a:t>
            </a:r>
          </a:p>
        </p:txBody>
      </p:sp>
      <p:sp>
        <p:nvSpPr>
          <p:cNvPr id="6" name="TextBox 5">
            <a:extLst>
              <a:ext uri="{FF2B5EF4-FFF2-40B4-BE49-F238E27FC236}">
                <a16:creationId xmlns:a16="http://schemas.microsoft.com/office/drawing/2014/main" id="{7EBC6C6C-DD0E-8846-67EB-E600D34DE6EA}"/>
              </a:ext>
            </a:extLst>
          </p:cNvPr>
          <p:cNvSpPr txBox="1"/>
          <p:nvPr/>
        </p:nvSpPr>
        <p:spPr>
          <a:xfrm>
            <a:off x="1737926" y="6347995"/>
            <a:ext cx="1417376" cy="253916"/>
          </a:xfrm>
          <a:prstGeom prst="rect">
            <a:avLst/>
          </a:prstGeom>
          <a:noFill/>
        </p:spPr>
        <p:txBody>
          <a:bodyPr wrap="none" rtlCol="0">
            <a:spAutoFit/>
          </a:bodyPr>
          <a:lstStyle/>
          <a:p>
            <a:r>
              <a:rPr lang="en-US" sz="1050" dirty="0"/>
              <a:t>By Arne Nordmann</a:t>
            </a:r>
          </a:p>
        </p:txBody>
      </p:sp>
      <p:sp>
        <p:nvSpPr>
          <p:cNvPr id="7" name="TextBox 6">
            <a:extLst>
              <a:ext uri="{FF2B5EF4-FFF2-40B4-BE49-F238E27FC236}">
                <a16:creationId xmlns:a16="http://schemas.microsoft.com/office/drawing/2014/main" id="{F78DB002-0034-990C-701A-BFC1485E8A64}"/>
              </a:ext>
            </a:extLst>
          </p:cNvPr>
          <p:cNvSpPr txBox="1"/>
          <p:nvPr/>
        </p:nvSpPr>
        <p:spPr>
          <a:xfrm>
            <a:off x="5054632" y="6547518"/>
            <a:ext cx="1457450" cy="253916"/>
          </a:xfrm>
          <a:prstGeom prst="rect">
            <a:avLst/>
          </a:prstGeom>
          <a:noFill/>
        </p:spPr>
        <p:txBody>
          <a:bodyPr wrap="none" rtlCol="0">
            <a:spAutoFit/>
          </a:bodyPr>
          <a:lstStyle/>
          <a:p>
            <a:r>
              <a:rPr lang="en-US" sz="1050" dirty="0"/>
              <a:t>“Begum et Al 2008”</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48720D-F58B-6289-2D79-30AE45D2CAFD}"/>
                  </a:ext>
                </a:extLst>
              </p:cNvPr>
              <p:cNvSpPr txBox="1"/>
              <p:nvPr/>
            </p:nvSpPr>
            <p:spPr>
              <a:xfrm>
                <a:off x="7671173" y="5707151"/>
                <a:ext cx="2861361"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𝑚𝑎𝑥</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𝑊</m:t>
                          </m:r>
                          <m:r>
                            <a:rPr lang="en-US" b="0" i="1" smtClean="0">
                              <a:latin typeface="Cambria Math" panose="02040503050406030204" pitchFamily="18" charset="0"/>
                            </a:rPr>
                            <m:t>50</m:t>
                          </m:r>
                        </m:num>
                        <m:den>
                          <m:r>
                            <a:rPr lang="en-US" b="0" i="1" smtClean="0">
                              <a:latin typeface="Cambria Math" panose="02040503050406030204" pitchFamily="18" charset="0"/>
                            </a:rPr>
                            <m:t>2</m:t>
                          </m:r>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en>
                      </m:f>
                      <m:r>
                        <a:rPr lang="en-US" b="0" i="1" smtClean="0">
                          <a:latin typeface="Cambria Math" panose="02040503050406030204" pitchFamily="18" charset="0"/>
                        </a:rPr>
                        <m:t>=52.5 </m:t>
                      </m:r>
                      <m:r>
                        <a:rPr lang="en-US" b="0" i="1" smtClean="0">
                          <a:latin typeface="Cambria Math" panose="02040503050406030204" pitchFamily="18" charset="0"/>
                        </a:rPr>
                        <m:t>𝑘𝑚</m:t>
                      </m:r>
                      <m:r>
                        <a:rPr lang="en-US" b="0" i="1" smtClean="0">
                          <a:latin typeface="Cambria Math" panose="02040503050406030204" pitchFamily="18" charset="0"/>
                        </a:rPr>
                        <m:t>/</m:t>
                      </m:r>
                      <m:r>
                        <a:rPr lang="en-US" b="0" i="1" smtClean="0">
                          <a:latin typeface="Cambria Math" panose="02040503050406030204" pitchFamily="18" charset="0"/>
                        </a:rPr>
                        <m:t>𝑠</m:t>
                      </m:r>
                    </m:oMath>
                  </m:oMathPara>
                </a14:m>
                <a:endParaRPr lang="en-US" dirty="0"/>
              </a:p>
            </p:txBody>
          </p:sp>
        </mc:Choice>
        <mc:Fallback xmlns="">
          <p:sp>
            <p:nvSpPr>
              <p:cNvPr id="11" name="TextBox 10">
                <a:extLst>
                  <a:ext uri="{FF2B5EF4-FFF2-40B4-BE49-F238E27FC236}">
                    <a16:creationId xmlns:a16="http://schemas.microsoft.com/office/drawing/2014/main" id="{A348720D-F58B-6289-2D79-30AE45D2CAFD}"/>
                  </a:ext>
                </a:extLst>
              </p:cNvPr>
              <p:cNvSpPr txBox="1">
                <a:spLocks noRot="1" noChangeAspect="1" noMove="1" noResize="1" noEditPoints="1" noAdjustHandles="1" noChangeArrowheads="1" noChangeShapeType="1" noTextEdit="1"/>
              </p:cNvSpPr>
              <p:nvPr/>
            </p:nvSpPr>
            <p:spPr>
              <a:xfrm>
                <a:off x="7671173" y="5707151"/>
                <a:ext cx="2861361" cy="5751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1ED50E2-CF6D-826F-6846-403A8A1367C8}"/>
                  </a:ext>
                </a:extLst>
              </p:cNvPr>
              <p:cNvSpPr txBox="1"/>
              <p:nvPr/>
            </p:nvSpPr>
            <p:spPr>
              <a:xfrm>
                <a:off x="7535538" y="3937687"/>
                <a:ext cx="4020973" cy="11100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𝐶𝑜𝑟𝑟𝑒𝑐𝑡𝑖𝑜𝑛</m:t>
                      </m:r>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𝐼𝑛𝑐𝑙𝑖𝑛𝑎𝑡𝑖𝑜𝑛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𝐺𝑎𝑙𝑎𝑥𝑦</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endParaRPr lang="en-US" b="0" i="1" dirty="0">
                  <a:latin typeface="Cambria Math" panose="02040503050406030204" pitchFamily="18" charset="0"/>
                </a:endParaRP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𝑐𝑜𝑠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num>
                              <m:den>
                                <m:r>
                                  <a:rPr lang="en-US" b="0" i="1" smtClean="0">
                                    <a:latin typeface="Cambria Math" panose="02040503050406030204" pitchFamily="18" charset="0"/>
                                  </a:rPr>
                                  <m:t>𝑎</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𝑜</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oMath>
                </a14:m>
                <a:r>
                  <a:rPr lang="en-US" dirty="0"/>
                  <a:t> </a:t>
                </a:r>
              </a:p>
            </p:txBody>
          </p:sp>
        </mc:Choice>
        <mc:Fallback xmlns="">
          <p:sp>
            <p:nvSpPr>
              <p:cNvPr id="13" name="TextBox 12">
                <a:extLst>
                  <a:ext uri="{FF2B5EF4-FFF2-40B4-BE49-F238E27FC236}">
                    <a16:creationId xmlns:a16="http://schemas.microsoft.com/office/drawing/2014/main" id="{61ED50E2-CF6D-826F-6846-403A8A1367C8}"/>
                  </a:ext>
                </a:extLst>
              </p:cNvPr>
              <p:cNvSpPr txBox="1">
                <a:spLocks noRot="1" noChangeAspect="1" noMove="1" noResize="1" noEditPoints="1" noAdjustHandles="1" noChangeArrowheads="1" noChangeShapeType="1" noTextEdit="1"/>
              </p:cNvSpPr>
              <p:nvPr/>
            </p:nvSpPr>
            <p:spPr>
              <a:xfrm>
                <a:off x="7535538" y="3937687"/>
                <a:ext cx="4020973" cy="1110047"/>
              </a:xfrm>
              <a:prstGeom prst="rect">
                <a:avLst/>
              </a:prstGeom>
              <a:blipFill>
                <a:blip r:embed="rId5"/>
                <a:stretch>
                  <a:fillRect l="-152"/>
                </a:stretch>
              </a:blipFill>
            </p:spPr>
            <p:txBody>
              <a:bodyPr/>
              <a:lstStyle/>
              <a:p>
                <a:r>
                  <a:rPr lang="en-US">
                    <a:noFill/>
                  </a:rPr>
                  <a:t> </a:t>
                </a:r>
              </a:p>
            </p:txBody>
          </p:sp>
        </mc:Fallback>
      </mc:AlternateContent>
      <p:pic>
        <p:nvPicPr>
          <p:cNvPr id="1030" name="Picture 6">
            <a:extLst>
              <a:ext uri="{FF2B5EF4-FFF2-40B4-BE49-F238E27FC236}">
                <a16:creationId xmlns:a16="http://schemas.microsoft.com/office/drawing/2014/main" id="{2ED791A3-34D3-5F98-9C6D-01DB464177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0592" y="3744411"/>
            <a:ext cx="3296708"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22242D-F279-6BFA-67AD-FD41DFC412A1}"/>
              </a:ext>
            </a:extLst>
          </p:cNvPr>
          <p:cNvSpPr txBox="1"/>
          <p:nvPr/>
        </p:nvSpPr>
        <p:spPr>
          <a:xfrm>
            <a:off x="4736019" y="3517048"/>
            <a:ext cx="20056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a:rPr>
              <a:t>Rotational Curve</a:t>
            </a:r>
            <a:endParaRPr kumimoji="0" lang="en-US" sz="1800" b="0" i="0" u="none" strike="noStrike" kern="1200" cap="none" spc="0" normalizeH="0" baseline="0" noProof="0" dirty="0">
              <a:ln>
                <a:noFill/>
              </a:ln>
              <a:effectLst/>
              <a:uLnTx/>
              <a:uFillTx/>
              <a:latin typeface="Univers"/>
              <a:ea typeface="+mn-ea"/>
              <a:cs typeface="+mn-cs"/>
            </a:endParaRPr>
          </a:p>
        </p:txBody>
      </p:sp>
      <p:sp>
        <p:nvSpPr>
          <p:cNvPr id="15" name="TextBox 14">
            <a:extLst>
              <a:ext uri="{FF2B5EF4-FFF2-40B4-BE49-F238E27FC236}">
                <a16:creationId xmlns:a16="http://schemas.microsoft.com/office/drawing/2014/main" id="{9E190674-BBEB-3372-0AA4-60DB0561CCBF}"/>
              </a:ext>
            </a:extLst>
          </p:cNvPr>
          <p:cNvSpPr txBox="1"/>
          <p:nvPr/>
        </p:nvSpPr>
        <p:spPr>
          <a:xfrm>
            <a:off x="9491615" y="4191328"/>
            <a:ext cx="2388564" cy="923330"/>
          </a:xfrm>
          <a:prstGeom prst="rect">
            <a:avLst/>
          </a:prstGeom>
          <a:noFill/>
        </p:spPr>
        <p:txBody>
          <a:bodyPr wrap="square" rtlCol="0">
            <a:spAutoFit/>
          </a:bodyPr>
          <a:lstStyle/>
          <a:p>
            <a:r>
              <a:rPr lang="en-US" i="1" dirty="0">
                <a:latin typeface="Cambria Math" panose="02040503050406030204" pitchFamily="18" charset="0"/>
                <a:ea typeface="Cambria Math" panose="02040503050406030204" pitchFamily="18" charset="0"/>
              </a:rPr>
              <a:t>a=major axis</a:t>
            </a:r>
          </a:p>
          <a:p>
            <a:r>
              <a:rPr lang="en-US" i="1" dirty="0">
                <a:latin typeface="Cambria Math" panose="02040503050406030204" pitchFamily="18" charset="0"/>
                <a:ea typeface="Cambria Math" panose="02040503050406030204" pitchFamily="18" charset="0"/>
              </a:rPr>
              <a:t>b=semimajor axis</a:t>
            </a:r>
          </a:p>
          <a:p>
            <a:r>
              <a:rPr lang="en-US" i="1" dirty="0">
                <a:latin typeface="Cambria Math" panose="02040503050406030204" pitchFamily="18" charset="0"/>
                <a:ea typeface="Cambria Math" panose="02040503050406030204" pitchFamily="18" charset="0"/>
              </a:rPr>
              <a:t>q=thickness of disk</a:t>
            </a:r>
          </a:p>
        </p:txBody>
      </p:sp>
      <p:sp>
        <p:nvSpPr>
          <p:cNvPr id="18" name="TextBox 17">
            <a:extLst>
              <a:ext uri="{FF2B5EF4-FFF2-40B4-BE49-F238E27FC236}">
                <a16:creationId xmlns:a16="http://schemas.microsoft.com/office/drawing/2014/main" id="{92CC56AE-42C9-BD3F-467F-48DD77DA07E7}"/>
              </a:ext>
            </a:extLst>
          </p:cNvPr>
          <p:cNvSpPr txBox="1"/>
          <p:nvPr/>
        </p:nvSpPr>
        <p:spPr>
          <a:xfrm>
            <a:off x="8657093" y="6411954"/>
            <a:ext cx="1457450" cy="253916"/>
          </a:xfrm>
          <a:prstGeom prst="rect">
            <a:avLst/>
          </a:prstGeom>
          <a:noFill/>
        </p:spPr>
        <p:txBody>
          <a:bodyPr wrap="none" rtlCol="0">
            <a:spAutoFit/>
          </a:bodyPr>
          <a:lstStyle/>
          <a:p>
            <a:r>
              <a:rPr lang="en-US" sz="1050" dirty="0"/>
              <a:t>“Begum et Al 2008”</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ED3C1AD-4208-4091-8EC2-1E1325FA9159}"/>
                  </a:ext>
                </a:extLst>
              </p:cNvPr>
              <p:cNvSpPr txBox="1"/>
              <p:nvPr/>
            </p:nvSpPr>
            <p:spPr>
              <a:xfrm>
                <a:off x="6443114" y="5262032"/>
                <a:ext cx="60970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𝐹𝑊𝐻𝑀</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50</m:t>
                              </m:r>
                            </m:e>
                          </m:d>
                          <m:r>
                            <a:rPr lang="en-US" b="0" i="1" smtClean="0">
                              <a:latin typeface="Cambria Math" panose="02040503050406030204" pitchFamily="18" charset="0"/>
                            </a:rPr>
                            <m:t>=2</m:t>
                          </m:r>
                          <m:r>
                            <a:rPr lang="en-US" b="0" i="1" smtClean="0">
                              <a:latin typeface="Cambria Math" panose="02040503050406030204" pitchFamily="18" charset="0"/>
                            </a:rPr>
                            <m:t>𝑉</m:t>
                          </m:r>
                        </m:e>
                        <m:sub>
                          <m:r>
                            <a:rPr lang="en-US" b="0" i="1" smtClean="0">
                              <a:latin typeface="Cambria Math" panose="02040503050406030204" pitchFamily="18" charset="0"/>
                            </a:rPr>
                            <m:t>𝑚𝑎𝑥</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func>
                      <m:r>
                        <a:rPr lang="en-US" b="0" i="1" smtClean="0">
                          <a:latin typeface="Cambria Math" panose="02040503050406030204" pitchFamily="18" charset="0"/>
                        </a:rPr>
                        <m:t> ,  </m:t>
                      </m:r>
                      <m:r>
                        <a:rPr lang="en-US" b="0" i="1" smtClean="0">
                          <a:latin typeface="Cambria Math" panose="02040503050406030204" pitchFamily="18" charset="0"/>
                        </a:rPr>
                        <m:t>𝑖</m:t>
                      </m:r>
                      <m:r>
                        <a:rPr lang="en-US" b="0" i="1" smtClean="0">
                          <a:latin typeface="Cambria Math" panose="02040503050406030204" pitchFamily="18" charset="0"/>
                        </a:rPr>
                        <m:t>=47−64 </m:t>
                      </m:r>
                    </m:oMath>
                  </m:oMathPara>
                </a14:m>
                <a:endParaRPr lang="en-US" dirty="0"/>
              </a:p>
            </p:txBody>
          </p:sp>
        </mc:Choice>
        <mc:Fallback>
          <p:sp>
            <p:nvSpPr>
              <p:cNvPr id="22" name="TextBox 21">
                <a:extLst>
                  <a:ext uri="{FF2B5EF4-FFF2-40B4-BE49-F238E27FC236}">
                    <a16:creationId xmlns:a16="http://schemas.microsoft.com/office/drawing/2014/main" id="{FED3C1AD-4208-4091-8EC2-1E1325FA9159}"/>
                  </a:ext>
                </a:extLst>
              </p:cNvPr>
              <p:cNvSpPr txBox="1">
                <a:spLocks noRot="1" noChangeAspect="1" noMove="1" noResize="1" noEditPoints="1" noAdjustHandles="1" noChangeArrowheads="1" noChangeShapeType="1" noTextEdit="1"/>
              </p:cNvSpPr>
              <p:nvPr/>
            </p:nvSpPr>
            <p:spPr>
              <a:xfrm>
                <a:off x="6443114" y="5262032"/>
                <a:ext cx="6097002" cy="369332"/>
              </a:xfrm>
              <a:prstGeom prst="rect">
                <a:avLst/>
              </a:prstGeom>
              <a:blipFill>
                <a:blip r:embed="rId7"/>
                <a:stretch>
                  <a:fillRect b="-16667"/>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21A5ED5-67CF-9EA2-CE6A-298385DC528C}"/>
              </a:ext>
            </a:extLst>
          </p:cNvPr>
          <p:cNvPicPr>
            <a:picLocks noChangeAspect="1"/>
          </p:cNvPicPr>
          <p:nvPr/>
        </p:nvPicPr>
        <p:blipFill>
          <a:blip r:embed="rId8"/>
          <a:stretch>
            <a:fillRect/>
          </a:stretch>
        </p:blipFill>
        <p:spPr>
          <a:xfrm>
            <a:off x="7636169" y="760358"/>
            <a:ext cx="3841750" cy="3105085"/>
          </a:xfrm>
          <a:prstGeom prst="rect">
            <a:avLst/>
          </a:prstGeom>
        </p:spPr>
      </p:pic>
    </p:spTree>
    <p:extLst>
      <p:ext uri="{BB962C8B-B14F-4D97-AF65-F5344CB8AC3E}">
        <p14:creationId xmlns:p14="http://schemas.microsoft.com/office/powerpoint/2010/main" val="102667912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 id="{D860ABA3-507A-4DC6-8D34-B6D2FE41A3BA}" vid="{BBA8DB39-4D39-4790-8D8A-7FB22E9634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2.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64958658-F0F0-4C75-A3B7-276A0C8E9F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{E685C713-E31A-4D20-91E7-C753C739F88C}tf89338750_win32</Template>
  <TotalTime>3091</TotalTime>
  <Words>787</Words>
  <Application>Microsoft Macintosh PowerPoint</Application>
  <PresentationFormat>Widescreen</PresentationFormat>
  <Paragraphs>136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 Math</vt:lpstr>
      <vt:lpstr>Google Sans</vt:lpstr>
      <vt:lpstr>Univers</vt:lpstr>
      <vt:lpstr>GradientUnivers</vt:lpstr>
      <vt:lpstr>Galaxy Dynamics</vt:lpstr>
      <vt:lpstr>Agenda</vt:lpstr>
      <vt:lpstr>Introduction</vt:lpstr>
      <vt:lpstr>Topic one</vt:lpstr>
      <vt:lpstr>NGC3741</vt:lpstr>
      <vt:lpstr>Topic TWO</vt:lpstr>
      <vt:lpstr>Galactic Size Scales</vt:lpstr>
      <vt:lpstr>Topic three</vt:lpstr>
      <vt:lpstr>Finding Velocity</vt:lpstr>
      <vt:lpstr>Topic Four</vt:lpstr>
      <vt:lpstr>Finding Enclosed Mass </vt:lpstr>
      <vt:lpstr>Observable Mass </vt:lpstr>
      <vt:lpstr>Topic five</vt:lpstr>
      <vt:lpstr>Angular Momentum &amp; Darkmatter</vt:lpstr>
      <vt:lpstr>Summary</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 Dynamics</dc:title>
  <dc:creator>James Wells</dc:creator>
  <cp:lastModifiedBy>James Wells</cp:lastModifiedBy>
  <cp:revision>3</cp:revision>
  <dcterms:created xsi:type="dcterms:W3CDTF">2023-12-04T05:35:39Z</dcterms:created>
  <dcterms:modified xsi:type="dcterms:W3CDTF">2023-12-06T17:30:16Z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